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63" r:id="rId5"/>
    <p:sldMasterId id="2147483700" r:id="rId6"/>
  </p:sldMasterIdLst>
  <p:notesMasterIdLst>
    <p:notesMasterId r:id="rId32"/>
  </p:notesMasterIdLst>
  <p:handoutMasterIdLst>
    <p:handoutMasterId r:id="rId33"/>
  </p:handoutMasterIdLst>
  <p:sldIdLst>
    <p:sldId id="443" r:id="rId7"/>
    <p:sldId id="452" r:id="rId8"/>
    <p:sldId id="453" r:id="rId9"/>
    <p:sldId id="455" r:id="rId10"/>
    <p:sldId id="456" r:id="rId11"/>
    <p:sldId id="457" r:id="rId12"/>
    <p:sldId id="458" r:id="rId13"/>
    <p:sldId id="459" r:id="rId14"/>
    <p:sldId id="460" r:id="rId15"/>
    <p:sldId id="433" r:id="rId16"/>
    <p:sldId id="461" r:id="rId17"/>
    <p:sldId id="319" r:id="rId18"/>
    <p:sldId id="317" r:id="rId19"/>
    <p:sldId id="462" r:id="rId20"/>
    <p:sldId id="463" r:id="rId21"/>
    <p:sldId id="464" r:id="rId22"/>
    <p:sldId id="432" r:id="rId23"/>
    <p:sldId id="465" r:id="rId24"/>
    <p:sldId id="447" r:id="rId25"/>
    <p:sldId id="448" r:id="rId26"/>
    <p:sldId id="449" r:id="rId27"/>
    <p:sldId id="450" r:id="rId28"/>
    <p:sldId id="451" r:id="rId29"/>
    <p:sldId id="446" r:id="rId30"/>
    <p:sldId id="444" r:id="rId31"/>
  </p:sldIdLst>
  <p:sldSz cx="9144000" cy="5143500" type="screen16x9"/>
  <p:notesSz cx="6858000" cy="9144000"/>
  <p:embeddedFontLst>
    <p:embeddedFont>
      <p:font typeface="Lora" pitchFamily="2" charset="0"/>
      <p:regular r:id="rId34"/>
      <p:bold r:id="rId35"/>
      <p:italic r:id="rId36"/>
      <p:boldItalic r:id="rId37"/>
    </p:embeddedFont>
    <p:embeddedFont>
      <p:font typeface="Montserrat" pitchFamily="2" charset="-93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390F2FD-3062-40F4-891F-570662851038}">
          <p14:sldIdLst>
            <p14:sldId id="443"/>
          </p14:sldIdLst>
        </p14:section>
        <p14:section name="Section 1 - Problem Overview" id="{07913EC6-9F9D-4E1B-BBC7-45580DA1D6F1}">
          <p14:sldIdLst>
            <p14:sldId id="452"/>
            <p14:sldId id="453"/>
            <p14:sldId id="455"/>
            <p14:sldId id="456"/>
            <p14:sldId id="457"/>
            <p14:sldId id="458"/>
            <p14:sldId id="459"/>
            <p14:sldId id="460"/>
            <p14:sldId id="433"/>
          </p14:sldIdLst>
        </p14:section>
        <p14:section name="Section 2 - Architecture &amp; Design" id="{247D1D61-88A0-4DAA-ACD3-78958B9C5A70}">
          <p14:sldIdLst>
            <p14:sldId id="461"/>
          </p14:sldIdLst>
        </p14:section>
        <p14:section name="Section 3 - Implementation Details" id="{A93685B7-D298-4670-B35F-47EB807D7B60}">
          <p14:sldIdLst>
            <p14:sldId id="319"/>
            <p14:sldId id="317"/>
          </p14:sldIdLst>
        </p14:section>
        <p14:section name="Section 4 - Demonstration" id="{DF726B1F-0299-4AAB-AAE9-5D606076D16A}">
          <p14:sldIdLst>
            <p14:sldId id="462"/>
            <p14:sldId id="463"/>
            <p14:sldId id="464"/>
            <p14:sldId id="432"/>
            <p14:sldId id="465"/>
            <p14:sldId id="447"/>
            <p14:sldId id="448"/>
            <p14:sldId id="449"/>
            <p14:sldId id="450"/>
            <p14:sldId id="451"/>
            <p14:sldId id="446"/>
          </p14:sldIdLst>
        </p14:section>
        <p14:section name="Ending" id="{B2BBA1CC-E07B-4B76-A60D-F0D5CDC15A23}">
          <p14:sldIdLst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8D8"/>
    <a:srgbClr val="4F4F4F"/>
    <a:srgbClr val="EA9999"/>
    <a:srgbClr val="992323"/>
    <a:srgbClr val="4D4D4D"/>
    <a:srgbClr val="F6BEBE"/>
    <a:srgbClr val="163567"/>
    <a:srgbClr val="043194"/>
    <a:srgbClr val="BEAFFF"/>
    <a:srgbClr val="F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B68AC-8694-48B0-83C1-98098AAB2A70}" v="42" dt="2025-10-20T00:20:46.667"/>
    <p1510:client id="{84B7E78F-3A66-69D6-3EC3-C6F9E4E9E5C5}" v="109" dt="2025-10-19T17:42:41.195"/>
  </p1510:revLst>
</p1510:revInfo>
</file>

<file path=ppt/tableStyles.xml><?xml version="1.0" encoding="utf-8"?>
<a:tblStyleLst xmlns:a="http://schemas.openxmlformats.org/drawingml/2006/main" def="{111398CC-31EC-4942-A7E2-ADA29DBD9D4A}">
  <a:tblStyle styleId="{111398CC-31EC-4942-A7E2-ADA29DBD9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 autoAdjust="0"/>
    <p:restoredTop sz="90952" autoAdjust="0"/>
  </p:normalViewPr>
  <p:slideViewPr>
    <p:cSldViewPr snapToGrid="0">
      <p:cViewPr varScale="1">
        <p:scale>
          <a:sx n="99" d="100"/>
          <a:sy n="99" d="100"/>
        </p:scale>
        <p:origin x="100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Đức Nguyễn" userId="6fc94c4322a4f3b6" providerId="LiveId" clId="{812EB708-5A75-4954-831E-2F1BB7610441}"/>
    <pc:docChg chg="undo custSel addSld modSld modSection">
      <pc:chgData name="Minh Đức Nguyễn" userId="6fc94c4322a4f3b6" providerId="LiveId" clId="{812EB708-5A75-4954-831E-2F1BB7610441}" dt="2025-10-20T00:20:53.402" v="398" actId="5793"/>
      <pc:docMkLst>
        <pc:docMk/>
      </pc:docMkLst>
      <pc:sldChg chg="modSp mod">
        <pc:chgData name="Minh Đức Nguyễn" userId="6fc94c4322a4f3b6" providerId="LiveId" clId="{812EB708-5A75-4954-831E-2F1BB7610441}" dt="2025-10-20T00:16:16.742" v="377" actId="14861"/>
        <pc:sldMkLst>
          <pc:docMk/>
          <pc:sldMk cId="3426197833" sldId="432"/>
        </pc:sldMkLst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4" creationId="{878FEFAC-66D1-AFD6-5EAF-1795817A27FB}"/>
          </ac:spMkLst>
        </pc:spChg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5" creationId="{7B2B15AD-CA73-FA8E-265C-7259D0A470FD}"/>
          </ac:spMkLst>
        </pc:spChg>
        <pc:picChg chg="mod modCrop">
          <ac:chgData name="Minh Đức Nguyễn" userId="6fc94c4322a4f3b6" providerId="LiveId" clId="{812EB708-5A75-4954-831E-2F1BB7610441}" dt="2025-10-20T00:15:52.647" v="358" actId="14861"/>
          <ac:picMkLst>
            <pc:docMk/>
            <pc:sldMk cId="3426197833" sldId="432"/>
            <ac:picMk id="9" creationId="{096F143D-8499-2ECE-7486-F3F2AA712A27}"/>
          </ac:picMkLst>
        </pc:picChg>
      </pc:sldChg>
      <pc:sldChg chg="modSp mod modShow">
        <pc:chgData name="Minh Đức Nguyễn" userId="6fc94c4322a4f3b6" providerId="LiveId" clId="{812EB708-5A75-4954-831E-2F1BB7610441}" dt="2025-10-20T00:13:03.185" v="345" actId="729"/>
        <pc:sldMkLst>
          <pc:docMk/>
          <pc:sldMk cId="1662617194" sldId="434"/>
        </pc:sldMkLst>
        <pc:graphicFrameChg chg="modGraphic">
          <ac:chgData name="Minh Đức Nguyễn" userId="6fc94c4322a4f3b6" providerId="LiveId" clId="{812EB708-5A75-4954-831E-2F1BB7610441}" dt="2025-10-13T00:14:00.740" v="137" actId="14734"/>
          <ac:graphicFrameMkLst>
            <pc:docMk/>
            <pc:sldMk cId="1662617194" sldId="434"/>
            <ac:graphicFrameMk id="4" creationId="{94EB6549-F68F-84F4-9B41-F36550892C16}"/>
          </ac:graphicFrameMkLst>
        </pc:graphicFrameChg>
      </pc:sldChg>
      <pc:sldChg chg="delSp modSp mod">
        <pc:chgData name="Minh Đức Nguyễn" userId="6fc94c4322a4f3b6" providerId="LiveId" clId="{812EB708-5A75-4954-831E-2F1BB7610441}" dt="2025-10-20T00:16:55.087" v="383" actId="1076"/>
        <pc:sldMkLst>
          <pc:docMk/>
          <pc:sldMk cId="609292952" sldId="435"/>
        </pc:sldMkLst>
        <pc:spChg chg="mod">
          <ac:chgData name="Minh Đức Nguyễn" userId="6fc94c4322a4f3b6" providerId="LiveId" clId="{812EB708-5A75-4954-831E-2F1BB7610441}" dt="2025-10-20T00:16:55.087" v="383" actId="1076"/>
          <ac:spMkLst>
            <pc:docMk/>
            <pc:sldMk cId="609292952" sldId="435"/>
            <ac:spMk id="6" creationId="{1F1F8DA4-3D95-9266-A73A-ED182E34F21F}"/>
          </ac:spMkLst>
        </pc:spChg>
        <pc:spChg chg="del">
          <ac:chgData name="Minh Đức Nguyễn" userId="6fc94c4322a4f3b6" providerId="LiveId" clId="{812EB708-5A75-4954-831E-2F1BB7610441}" dt="2025-10-20T00:16:46.094" v="381" actId="478"/>
          <ac:spMkLst>
            <pc:docMk/>
            <pc:sldMk cId="609292952" sldId="435"/>
            <ac:spMk id="7" creationId="{27C468CA-EFBB-44F2-90EE-F6A2F056E8B4}"/>
          </ac:spMkLst>
        </pc:spChg>
        <pc:spChg chg="del">
          <ac:chgData name="Minh Đức Nguyễn" userId="6fc94c4322a4f3b6" providerId="LiveId" clId="{812EB708-5A75-4954-831E-2F1BB7610441}" dt="2025-10-20T00:16:43.522" v="379" actId="478"/>
          <ac:spMkLst>
            <pc:docMk/>
            <pc:sldMk cId="609292952" sldId="435"/>
            <ac:spMk id="9" creationId="{EADB272B-3913-AF2B-2896-12424C3D3F0A}"/>
          </ac:spMkLst>
        </pc:spChg>
        <pc:spChg chg="del">
          <ac:chgData name="Minh Đức Nguyễn" userId="6fc94c4322a4f3b6" providerId="LiveId" clId="{812EB708-5A75-4954-831E-2F1BB7610441}" dt="2025-10-20T00:16:44.760" v="380" actId="478"/>
          <ac:spMkLst>
            <pc:docMk/>
            <pc:sldMk cId="609292952" sldId="435"/>
            <ac:spMk id="10" creationId="{BCAC92FF-5DEC-A689-753E-4D42ECBD7A84}"/>
          </ac:spMkLst>
        </pc:spChg>
      </pc:sldChg>
      <pc:sldChg chg="mod modShow">
        <pc:chgData name="Minh Đức Nguyễn" userId="6fc94c4322a4f3b6" providerId="LiveId" clId="{812EB708-5A75-4954-831E-2F1BB7610441}" dt="2025-10-20T00:16:28.174" v="378" actId="729"/>
        <pc:sldMkLst>
          <pc:docMk/>
          <pc:sldMk cId="2057935586" sldId="442"/>
        </pc:sldMkLst>
      </pc:sldChg>
      <pc:sldChg chg="addSp delSp modSp add mod modNotesTx">
        <pc:chgData name="Minh Đức Nguyễn" userId="6fc94c4322a4f3b6" providerId="LiveId" clId="{812EB708-5A75-4954-831E-2F1BB7610441}" dt="2025-10-20T00:20:53.402" v="398" actId="5793"/>
        <pc:sldMkLst>
          <pc:docMk/>
          <pc:sldMk cId="2834294873" sldId="445"/>
        </pc:sldMkLst>
        <pc:spChg chg="mod">
          <ac:chgData name="Minh Đức Nguyễn" userId="6fc94c4322a4f3b6" providerId="LiveId" clId="{812EB708-5A75-4954-831E-2F1BB7610441}" dt="2025-10-13T00:02:10.690" v="24" actId="20577"/>
          <ac:spMkLst>
            <pc:docMk/>
            <pc:sldMk cId="2834294873" sldId="445"/>
            <ac:spMk id="2" creationId="{6164C89D-265E-7E63-6621-81079B89369D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3" creationId="{129D6B3C-22EE-AC76-89EE-76BB7ED161FA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4" creationId="{E3EAC715-7F70-A1AB-3054-A3A7D7729741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9" creationId="{E24831B9-1341-A43A-AAF5-9031A6ABFEC8}"/>
          </ac:spMkLst>
        </pc:spChg>
        <pc:spChg chg="add mod ord topLvl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11" creationId="{01160BD3-D954-4793-10BE-F269CEAC54E4}"/>
          </ac:spMkLst>
        </pc:spChg>
        <pc:spChg chg="add mod ord">
          <ac:chgData name="Minh Đức Nguyễn" userId="6fc94c4322a4f3b6" providerId="LiveId" clId="{812EB708-5A75-4954-831E-2F1BB7610441}" dt="2025-10-20T00:11:16.630" v="322" actId="14100"/>
          <ac:spMkLst>
            <pc:docMk/>
            <pc:sldMk cId="2834294873" sldId="445"/>
            <ac:spMk id="16" creationId="{D85069CB-826F-551D-15C4-46074AB8C381}"/>
          </ac:spMkLst>
        </pc:spChg>
        <pc:spChg chg="add mod">
          <ac:chgData name="Minh Đức Nguyễn" userId="6fc94c4322a4f3b6" providerId="LiveId" clId="{812EB708-5A75-4954-831E-2F1BB7610441}" dt="2025-10-20T00:10:02.813" v="292" actId="1076"/>
          <ac:spMkLst>
            <pc:docMk/>
            <pc:sldMk cId="2834294873" sldId="445"/>
            <ac:spMk id="17" creationId="{1C59E68F-BE74-72FD-5EC7-25A02C5AD7FF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19" creationId="{99596DA9-15E8-CE8C-4596-D4A9F75CF345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20" creationId="{A4B8084F-5047-3D64-C80B-7B69F49317AF}"/>
          </ac:spMkLst>
        </pc:spChg>
        <pc:spChg chg="add mod ord">
          <ac:chgData name="Minh Đức Nguyễn" userId="6fc94c4322a4f3b6" providerId="LiveId" clId="{812EB708-5A75-4954-831E-2F1BB7610441}" dt="2025-10-20T00:11:21.525" v="333" actId="1037"/>
          <ac:spMkLst>
            <pc:docMk/>
            <pc:sldMk cId="2834294873" sldId="445"/>
            <ac:spMk id="21" creationId="{91ECA66B-5393-BACD-9F2F-59D3B5D69EE2}"/>
          </ac:spMkLst>
        </pc:spChg>
        <pc:spChg chg="add mod ord">
          <ac:chgData name="Minh Đức Nguyễn" userId="6fc94c4322a4f3b6" providerId="LiveId" clId="{812EB708-5A75-4954-831E-2F1BB7610441}" dt="2025-10-20T00:10:54.745" v="307" actId="1076"/>
          <ac:spMkLst>
            <pc:docMk/>
            <pc:sldMk cId="2834294873" sldId="445"/>
            <ac:spMk id="22" creationId="{D865970D-B834-0311-ED49-9F0FEC8CB3D6}"/>
          </ac:spMkLst>
        </pc:spChg>
        <pc:spChg chg="add mod">
          <ac:chgData name="Minh Đức Nguyễn" userId="6fc94c4322a4f3b6" providerId="LiveId" clId="{812EB708-5A75-4954-831E-2F1BB7610441}" dt="2025-10-20T00:10:09.901" v="293"/>
          <ac:spMkLst>
            <pc:docMk/>
            <pc:sldMk cId="2834294873" sldId="445"/>
            <ac:spMk id="23" creationId="{B964282B-D290-2395-A6FE-793F1A7636CF}"/>
          </ac:spMkLst>
        </pc:spChg>
        <pc:spChg chg="mod">
          <ac:chgData name="Minh Đức Nguyễn" userId="6fc94c4322a4f3b6" providerId="LiveId" clId="{812EB708-5A75-4954-831E-2F1BB7610441}" dt="2025-10-20T00:11:05.875" v="312" actId="571"/>
          <ac:spMkLst>
            <pc:docMk/>
            <pc:sldMk cId="2834294873" sldId="445"/>
            <ac:spMk id="33" creationId="{FB4D3A6B-30FD-8304-6F7E-BDAF461E169D}"/>
          </ac:spMkLst>
        </pc:spChg>
        <pc:grpChg chg="add mod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5" creationId="{D35DE888-7BFE-1FC0-C661-ED4E666C0DE2}"/>
          </ac:grpSpMkLst>
        </pc:grpChg>
        <pc:grpChg chg="add del mod">
          <ac:chgData name="Minh Đức Nguyễn" userId="6fc94c4322a4f3b6" providerId="LiveId" clId="{812EB708-5A75-4954-831E-2F1BB7610441}" dt="2025-10-20T00:10:20.636" v="297" actId="165"/>
          <ac:grpSpMkLst>
            <pc:docMk/>
            <pc:sldMk cId="2834294873" sldId="445"/>
            <ac:grpSpMk id="6" creationId="{F2A877B5-BC9B-73B5-CCE9-C87254B14448}"/>
          </ac:grpSpMkLst>
        </pc:grpChg>
        <pc:grpChg chg="add mod topLvl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10" creationId="{695B97BE-F2C1-5DB7-1057-CC65EF5C8FC3}"/>
          </ac:grpSpMkLst>
        </pc:grpChg>
        <pc:grpChg chg="add del mod topLvl">
          <ac:chgData name="Minh Đức Nguyễn" userId="6fc94c4322a4f3b6" providerId="LiveId" clId="{812EB708-5A75-4954-831E-2F1BB7610441}" dt="2025-10-20T00:11:07.697" v="313" actId="165"/>
          <ac:grpSpMkLst>
            <pc:docMk/>
            <pc:sldMk cId="2834294873" sldId="445"/>
            <ac:grpSpMk id="12" creationId="{F8ADFA99-5BB3-67B2-A915-F7228638E1E8}"/>
          </ac:grpSpMkLst>
        </pc:grpChg>
        <pc:grpChg chg="add mod">
          <ac:chgData name="Minh Đức Nguyễn" userId="6fc94c4322a4f3b6" providerId="LiveId" clId="{812EB708-5A75-4954-831E-2F1BB7610441}" dt="2025-10-20T00:11:05.875" v="312" actId="571"/>
          <ac:grpSpMkLst>
            <pc:docMk/>
            <pc:sldMk cId="2834294873" sldId="445"/>
            <ac:grpSpMk id="32" creationId="{EF223458-3FD1-791A-3890-36F201BB06EB}"/>
          </ac:grpSpMkLst>
        </pc:grpChg>
        <pc:picChg chg="mod">
          <ac:chgData name="Minh Đức Nguyễn" userId="6fc94c4322a4f3b6" providerId="LiveId" clId="{812EB708-5A75-4954-831E-2F1BB7610441}" dt="2025-10-20T00:11:21.525" v="333" actId="1037"/>
          <ac:picMkLst>
            <pc:docMk/>
            <pc:sldMk cId="2834294873" sldId="445"/>
            <ac:picMk id="15" creationId="{97EC26BE-5C34-C0EC-29D3-2EBEF1DB450D}"/>
          </ac:picMkLst>
        </pc:picChg>
        <pc:picChg chg="mod">
          <ac:chgData name="Minh Đức Nguyễn" userId="6fc94c4322a4f3b6" providerId="LiveId" clId="{812EB708-5A75-4954-831E-2F1BB7610441}" dt="2025-10-20T00:10:54.745" v="307" actId="1076"/>
          <ac:picMkLst>
            <pc:docMk/>
            <pc:sldMk cId="2834294873" sldId="445"/>
            <ac:picMk id="18" creationId="{3C3C66CC-B1A6-0A52-DDDF-C661A73FAB47}"/>
          </ac:picMkLst>
        </pc:picChg>
        <pc:picChg chg="mod">
          <ac:chgData name="Minh Đức Nguyễn" userId="6fc94c4322a4f3b6" providerId="LiveId" clId="{812EB708-5A75-4954-831E-2F1BB7610441}" dt="2025-10-20T00:11:05.875" v="312" actId="571"/>
          <ac:picMkLst>
            <pc:docMk/>
            <pc:sldMk cId="2834294873" sldId="445"/>
            <ac:picMk id="34" creationId="{2D605175-C5E9-BC0F-46FD-45AA01E3077F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6" creationId="{B624A087-5810-A3EE-AF58-2FDD2BBC150B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8" creationId="{EED84254-4C5B-C6A8-F769-0649C9AC9BF7}"/>
          </ac:picMkLst>
        </pc:picChg>
        <pc:picChg chg="add mod topLvl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30" creationId="{57BA5C71-65A3-71D4-CD53-2756A5B9F623}"/>
          </ac:picMkLst>
        </pc:picChg>
        <pc:cxnChg chg="add mod">
          <ac:chgData name="Minh Đức Nguyễn" userId="6fc94c4322a4f3b6" providerId="LiveId" clId="{812EB708-5A75-4954-831E-2F1BB7610441}" dt="2025-10-20T00:11:13.919" v="321" actId="1037"/>
          <ac:cxnSpMkLst>
            <pc:docMk/>
            <pc:sldMk cId="2834294873" sldId="445"/>
            <ac:cxnSpMk id="7" creationId="{8ED4C562-7836-EE80-46D9-F2A89B62230D}"/>
          </ac:cxnSpMkLst>
        </pc:cxnChg>
        <pc:cxnChg chg="add mod">
          <ac:chgData name="Minh Đức Nguyễn" userId="6fc94c4322a4f3b6" providerId="LiveId" clId="{812EB708-5A75-4954-831E-2F1BB7610441}" dt="2025-10-20T00:05:30.485" v="192" actId="12788"/>
          <ac:cxnSpMkLst>
            <pc:docMk/>
            <pc:sldMk cId="2834294873" sldId="445"/>
            <ac:cxnSpMk id="14" creationId="{8EC23906-A767-64EB-8B11-5D7F016C66FF}"/>
          </ac:cxnSpMkLst>
        </pc:cxnChg>
        <pc:cxnChg chg="add mod">
          <ac:chgData name="Minh Đức Nguyễn" userId="6fc94c4322a4f3b6" providerId="LiveId" clId="{812EB708-5A75-4954-831E-2F1BB7610441}" dt="2025-10-20T00:11:21.525" v="333" actId="1037"/>
          <ac:cxnSpMkLst>
            <pc:docMk/>
            <pc:sldMk cId="2834294873" sldId="445"/>
            <ac:cxnSpMk id="24" creationId="{BF63AC0A-7FD5-4A76-4D32-5046256E68D5}"/>
          </ac:cxnSpMkLst>
        </pc:cxnChg>
        <pc:cxnChg chg="add mod">
          <ac:chgData name="Minh Đức Nguyễn" userId="6fc94c4322a4f3b6" providerId="LiveId" clId="{812EB708-5A75-4954-831E-2F1BB7610441}" dt="2025-10-20T00:11:24.103" v="334" actId="14100"/>
          <ac:cxnSpMkLst>
            <pc:docMk/>
            <pc:sldMk cId="2834294873" sldId="445"/>
            <ac:cxnSpMk id="29" creationId="{5752A092-A58B-4B44-3BEB-5CC594127568}"/>
          </ac:cxnSpMkLst>
        </pc:cxnChg>
      </pc:sldChg>
      <pc:sldChg chg="modSp add mod">
        <pc:chgData name="Minh Đức Nguyễn" userId="6fc94c4322a4f3b6" providerId="LiveId" clId="{812EB708-5A75-4954-831E-2F1BB7610441}" dt="2025-10-20T00:13:15.556" v="350" actId="1035"/>
        <pc:sldMkLst>
          <pc:docMk/>
          <pc:sldMk cId="3051074646" sldId="446"/>
        </pc:sldMkLst>
        <pc:graphicFrameChg chg="mod modGraphic">
          <ac:chgData name="Minh Đức Nguyễn" userId="6fc94c4322a4f3b6" providerId="LiveId" clId="{812EB708-5A75-4954-831E-2F1BB7610441}" dt="2025-10-20T00:13:15.556" v="350" actId="1035"/>
          <ac:graphicFrameMkLst>
            <pc:docMk/>
            <pc:sldMk cId="3051074646" sldId="446"/>
            <ac:graphicFrameMk id="4" creationId="{BBC8D2EA-A4E4-C27D-31F5-68F6D3236B79}"/>
          </ac:graphicFrameMkLst>
        </pc:graphicFrameChg>
      </pc:sldChg>
    </pc:docChg>
  </pc:docChgLst>
  <pc:docChgLst>
    <pc:chgData name="Guest User" providerId="Windows Live" clId="Web-{84B7E78F-3A66-69D6-3EC3-C6F9E4E9E5C5}"/>
    <pc:docChg chg="modSld">
      <pc:chgData name="Guest User" userId="" providerId="Windows Live" clId="Web-{84B7E78F-3A66-69D6-3EC3-C6F9E4E9E5C5}" dt="2025-10-19T17:42:40.164" v="76" actId="20577"/>
      <pc:docMkLst>
        <pc:docMk/>
      </pc:docMkLst>
      <pc:sldChg chg="addSp delSp modSp">
        <pc:chgData name="Guest User" userId="" providerId="Windows Live" clId="Web-{84B7E78F-3A66-69D6-3EC3-C6F9E4E9E5C5}" dt="2025-10-19T17:42:40.164" v="76" actId="20577"/>
        <pc:sldMkLst>
          <pc:docMk/>
          <pc:sldMk cId="2834294873" sldId="445"/>
        </pc:sldMkLst>
        <pc:spChg chg="add del mod">
          <ac:chgData name="Guest User" userId="" providerId="Windows Live" clId="Web-{84B7E78F-3A66-69D6-3EC3-C6F9E4E9E5C5}" dt="2025-10-19T17:40:08.689" v="16"/>
          <ac:spMkLst>
            <pc:docMk/>
            <pc:sldMk cId="2834294873" sldId="445"/>
            <ac:spMk id="13" creationId="{7E62A9FF-DF18-E42E-9A9D-BD2EC4678606}"/>
          </ac:spMkLst>
        </pc:spChg>
        <pc:spChg chg="mod">
          <ac:chgData name="Guest User" userId="" providerId="Windows Live" clId="Web-{84B7E78F-3A66-69D6-3EC3-C6F9E4E9E5C5}" dt="2025-10-19T17:42:40.164" v="76" actId="20577"/>
          <ac:spMkLst>
            <pc:docMk/>
            <pc:sldMk cId="2834294873" sldId="445"/>
            <ac:spMk id="17" creationId="{1C59E68F-BE74-72FD-5EC7-25A02C5AD7FF}"/>
          </ac:spMkLst>
        </pc:spChg>
        <pc:spChg chg="add mod">
          <ac:chgData name="Guest User" userId="" providerId="Windows Live" clId="Web-{84B7E78F-3A66-69D6-3EC3-C6F9E4E9E5C5}" dt="2025-10-19T17:42:09.975" v="62" actId="1076"/>
          <ac:spMkLst>
            <pc:docMk/>
            <pc:sldMk cId="2834294873" sldId="445"/>
            <ac:spMk id="19" creationId="{99596DA9-15E8-CE8C-4596-D4A9F75CF345}"/>
          </ac:spMkLst>
        </pc:spChg>
        <pc:spChg chg="add mod">
          <ac:chgData name="Guest User" userId="" providerId="Windows Live" clId="Web-{84B7E78F-3A66-69D6-3EC3-C6F9E4E9E5C5}" dt="2025-10-19T17:42:22.710" v="68" actId="20577"/>
          <ac:spMkLst>
            <pc:docMk/>
            <pc:sldMk cId="2834294873" sldId="445"/>
            <ac:spMk id="20" creationId="{A4B8084F-5047-3D64-C80B-7B69F49317AF}"/>
          </ac:spMkLst>
        </pc:spChg>
        <pc:grpChg chg="add del mod">
          <ac:chgData name="Guest User" userId="" providerId="Windows Live" clId="Web-{84B7E78F-3A66-69D6-3EC3-C6F9E4E9E5C5}" dt="2025-10-19T17:40:04.579" v="13"/>
          <ac:grpSpMkLst>
            <pc:docMk/>
            <pc:sldMk cId="2834294873" sldId="445"/>
            <ac:grpSpMk id="6" creationId="{0C28D949-A17A-99AA-732F-8491C63B47CB}"/>
          </ac:grpSpMkLst>
        </pc:grpChg>
        <pc:grpChg chg="mod">
          <ac:chgData name="Guest User" userId="" providerId="Windows Live" clId="Web-{84B7E78F-3A66-69D6-3EC3-C6F9E4E9E5C5}" dt="2025-10-19T17:40:24.783" v="21" actId="1076"/>
          <ac:grpSpMkLst>
            <pc:docMk/>
            <pc:sldMk cId="2834294873" sldId="445"/>
            <ac:grpSpMk id="12" creationId="{F8ADFA99-5BB3-67B2-A915-F7228638E1E8}"/>
          </ac:grpSpMkLst>
        </pc:grpChg>
        <pc:picChg chg="add del mod">
          <ac:chgData name="Guest User" userId="" providerId="Windows Live" clId="Web-{84B7E78F-3A66-69D6-3EC3-C6F9E4E9E5C5}" dt="2025-10-19T17:38:43.840" v="11"/>
          <ac:picMkLst>
            <pc:docMk/>
            <pc:sldMk cId="2834294873" sldId="445"/>
            <ac:picMk id="4" creationId="{BDDDB0A5-890B-2501-B0FF-DD49398EC027}"/>
          </ac:picMkLst>
        </pc:picChg>
        <pc:picChg chg="mod">
          <ac:chgData name="Guest User" userId="" providerId="Windows Live" clId="Web-{84B7E78F-3A66-69D6-3EC3-C6F9E4E9E5C5}" dt="2025-10-19T17:39:22.327" v="12"/>
          <ac:picMkLst>
            <pc:docMk/>
            <pc:sldMk cId="2834294873" sldId="445"/>
            <ac:picMk id="8" creationId="{6AA4316E-8F70-9794-65D3-A4CBDBAE8C8E}"/>
          </ac:picMkLst>
        </pc:picChg>
        <pc:picChg chg="add mod">
          <ac:chgData name="Guest User" userId="" providerId="Windows Live" clId="Web-{84B7E78F-3A66-69D6-3EC3-C6F9E4E9E5C5}" dt="2025-10-19T17:41:30.552" v="32" actId="1076"/>
          <ac:picMkLst>
            <pc:docMk/>
            <pc:sldMk cId="2834294873" sldId="445"/>
            <ac:picMk id="15" creationId="{97EC26BE-5C34-C0EC-29D3-2EBEF1DB450D}"/>
          </ac:picMkLst>
        </pc:picChg>
        <pc:picChg chg="add del mod">
          <ac:chgData name="Guest User" userId="" providerId="Windows Live" clId="Web-{84B7E78F-3A66-69D6-3EC3-C6F9E4E9E5C5}" dt="2025-10-19T17:41:14.785" v="26"/>
          <ac:picMkLst>
            <pc:docMk/>
            <pc:sldMk cId="2834294873" sldId="445"/>
            <ac:picMk id="16" creationId="{EE2BF361-9A63-B22C-7C74-8A1B0C8307FF}"/>
          </ac:picMkLst>
        </pc:picChg>
        <pc:picChg chg="add mod">
          <ac:chgData name="Guest User" userId="" providerId="Windows Live" clId="Web-{84B7E78F-3A66-69D6-3EC3-C6F9E4E9E5C5}" dt="2025-10-19T17:41:28.599" v="31" actId="1076"/>
          <ac:picMkLst>
            <pc:docMk/>
            <pc:sldMk cId="2834294873" sldId="445"/>
            <ac:picMk id="18" creationId="{3C3C66CC-B1A6-0A52-DDDF-C661A73FAB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2D6163-2B31-8565-EAB6-C71F68C70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8A311-ADB7-1C1C-DC2F-2D7BDDA308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76CFB-511C-41D2-A171-204310B95C5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2EEA3-84B2-3F3F-4521-7A81C1179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C020B-7540-1902-B5AB-3BD9679DE3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B039-115D-43CC-A9ED-18561836FC6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744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221A0B3-CE44-78CA-0EE9-7F6AC945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9141196F-7E88-D4B7-16F0-BF6263F2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EFE8EF29-2140-6BD7-4974-EF62810A6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7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9DC5-525D-F765-9714-6CD8AB53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0C7C6-5624-5619-4CF7-37978DEB4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0048B-383C-1558-2F6E-C3A2633ED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en-US" b="1" dirty="0"/>
              <a:t>Real-Time Streaming/Ingestion Layer</a:t>
            </a:r>
          </a:p>
          <a:p>
            <a:pPr marL="158750" indent="0">
              <a:buNone/>
            </a:pPr>
            <a:r>
              <a:rPr lang="en-US" dirty="0"/>
              <a:t>This layer sits closest to the data source and is responsible for </a:t>
            </a:r>
            <a:r>
              <a:rPr lang="en-US" b="1" dirty="0"/>
              <a:t>ingesting (and often buffering) large volumes of event/stream data</a:t>
            </a:r>
            <a:r>
              <a:rPr lang="en-US" dirty="0"/>
              <a:t> in real time or near-real time. It decouples the producers of data from the processors, provides durability, ordering/partitioning, and makes data available to downstream systems. It also enables re-play of data, back-pressure handling, and helps provide a reliable foundation for streaming analytics. For example, you might capture clickstreams, sensor data, transactions, logs, etc.</a:t>
            </a:r>
            <a:br>
              <a:rPr lang="en-US" dirty="0"/>
            </a:br>
            <a:r>
              <a:rPr lang="en-US" dirty="0"/>
              <a:t>Uses of this layer:</a:t>
            </a:r>
          </a:p>
          <a:p>
            <a:r>
              <a:rPr lang="en-US" dirty="0"/>
              <a:t>Buffering, partitioning, persisting streaming events so they aren’t lost if downstream slows.</a:t>
            </a:r>
          </a:p>
          <a:p>
            <a:r>
              <a:rPr lang="en-US" dirty="0"/>
              <a:t>Providing a streaming log/topic abstraction from which processing engines consume.</a:t>
            </a:r>
          </a:p>
          <a:p>
            <a:r>
              <a:rPr lang="en-US" dirty="0"/>
              <a:t>Enabling multiple downstream consumers (fan‐out) or replay/debug.</a:t>
            </a:r>
          </a:p>
          <a:p>
            <a:r>
              <a:rPr lang="en-US" dirty="0"/>
              <a:t>Enabling ingestion from disparate sources into a unified stream platform.</a:t>
            </a:r>
          </a:p>
          <a:p>
            <a:pPr marL="158750" indent="0">
              <a:buNone/>
            </a:pPr>
            <a:endParaRPr lang="vi-VN" b="0" dirty="0"/>
          </a:p>
        </p:txBody>
      </p:sp>
    </p:spTree>
    <p:extLst>
      <p:ext uri="{BB962C8B-B14F-4D97-AF65-F5344CB8AC3E}">
        <p14:creationId xmlns:p14="http://schemas.microsoft.com/office/powerpoint/2010/main" val="229425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F1A0CC2-9C3D-AC8A-ECE1-B22934E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18C997A7-05A6-C536-ACB7-E60EC7F68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C82CFAB6-D707-EC5A-EC62-F9AE24CD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3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General Architecture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/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Architecture &amp; Design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22934958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545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Implementation Details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11854903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5651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4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444442278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859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47C5B3-D82E-C3AF-2C16-182076893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4683" y="78815"/>
            <a:ext cx="6842125" cy="468313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114300" indent="0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64979-1127-EE9D-5F80-D3BD2EFED93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B62410-E59D-E780-EFBD-3CE4054FDF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78400" cy="51435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Google Shape;18;p4">
            <a:extLst>
              <a:ext uri="{FF2B5EF4-FFF2-40B4-BE49-F238E27FC236}">
                <a16:creationId xmlns:a16="http://schemas.microsoft.com/office/drawing/2014/main" id="{6398F300-5C35-25E9-F0E4-DD3BE6A567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904572" y="604728"/>
            <a:ext cx="6842236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  <p:cxnSp>
        <p:nvCxnSpPr>
          <p:cNvPr id="10" name="Google Shape;116;p15">
            <a:extLst>
              <a:ext uri="{FF2B5EF4-FFF2-40B4-BE49-F238E27FC236}">
                <a16:creationId xmlns:a16="http://schemas.microsoft.com/office/drawing/2014/main" id="{9F897B7B-4BA4-8E44-246C-38A6D9438E59}"/>
              </a:ext>
            </a:extLst>
          </p:cNvPr>
          <p:cNvCxnSpPr>
            <a:cxnSpLocks/>
          </p:cNvCxnSpPr>
          <p:nvPr userDrawn="1"/>
        </p:nvCxnSpPr>
        <p:spPr>
          <a:xfrm>
            <a:off x="1904572" y="1004275"/>
            <a:ext cx="6862436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9257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3572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700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3680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9635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988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3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Dataset Exploration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/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3121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062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422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962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04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448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137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566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6410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41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/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795B-095C-ACB2-321B-7D10767BD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5AF00-3DE5-B4D8-A601-344FC7CDF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3DB6-5688-C8D7-A5A3-D5895E74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8F19-FDE3-55D5-0AFC-32D9AB93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419D5-1B8A-6AC1-FF09-9DC4495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2518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0709-5175-AC67-4172-4FA7604A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07C0-7B6C-B58D-04AC-8E6284F0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6953-E1B0-8559-13FB-449A9464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3F3E-59E1-B845-201C-A8BDC5DD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D848-E110-6480-DB70-2B2C2D8E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0461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D27D-3C28-940E-7A6C-FEE5CD0F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F2DAC-97EF-3B7A-4B98-19DD2057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043F-6072-B4FD-648D-00715074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56A0D-2F82-6D3F-AD5B-5FFC69DC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9B5C-821E-15AC-48CB-B5CA284B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50257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E8AD-B848-CB82-483A-1CB3088E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5FA-7BAF-A0FA-F9EF-EDDF99F9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F6CB2-E3A2-8152-5BB1-281C6EFE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788FA-CD6F-D45A-6479-4C0FDB5A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6BFF0-D353-7FB7-3B68-1B3CBC6F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F5BA4-7EA9-9291-C6BB-A53CBCAD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2509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DCF-AE7D-78D6-2140-ABF10589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012EF-D723-9989-BDA0-CBE9BE1A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33D04-C4B2-67AA-2A36-1D33B85EF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68A5F-0B69-BB85-CA54-C73060E5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E346D-FFDB-763F-9DEE-BD7104BC2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BFF5D-7D43-891D-D43E-F07A241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55A72-A64D-C52E-189F-E3A85A9D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D5274-2501-1F21-8200-E9CBE993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4927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B73F-2C4A-155D-9948-4E574E92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7D0C7-46E5-D276-FB63-9C675FCA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E6D6-4EF5-8D82-E1C2-14901D87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918D7-440E-BFD8-C398-C2E32AEE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752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33D77-2237-DD3A-3690-C710C587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0620-B2D2-AD07-64EA-F85ABB9A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D8947-FC1E-CCC9-05F6-C60CFD64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34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9FFB-76F9-0DF7-8456-8A5EC191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E085-B7EB-BC6C-A01F-957C36B5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5273B-B308-10F4-AA92-C3BE212F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1157F-B2F9-94AC-1A0C-AF27A2E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C2A7B-2FA2-0336-FA84-7864C7D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4F4F-0894-8CD7-51A5-3F6F6C5A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21868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0352-F283-4BC8-6930-6EE2A63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48D96-9F36-2729-F5A3-D5A861AEE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AB8F6-076E-422D-AC11-3E634108B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7CD8-DA04-34E4-B8D4-C92F0DEE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5CDD-1CBC-343B-8435-D4DE1129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33E5E-7280-3879-3BE0-6BF00C71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4470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ABEA-70E7-53FC-8FBB-CFFAEFBA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0BA7B-C192-D5A6-2616-8DF72CE3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C642-64A4-3881-D3E7-D24E813C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7886-A130-DC98-DA5B-3914C9F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DECC3-704A-C9ED-7162-09A086C2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630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52035365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EF030-1E3E-2047-62F0-B7C3CDF70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B6F3-7139-D172-B01D-8AD65C90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9B21-D52D-7B86-A3FC-57946DD0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D0D2-7EEA-6130-3819-2771EB36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AA09-0CAE-B342-827B-17F0F0B2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956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535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77068766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82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To Be Solved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21911521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87094666"/>
              </p:ext>
            </p:extLst>
          </p:nvPr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25498084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86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Final_Section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73847227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&amp; Design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Details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744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/>
          <p:nvPr userDrawn="1"/>
        </p:nvSpPr>
        <p:spPr>
          <a:xfrm>
            <a:off x="9112875" y="967900"/>
            <a:ext cx="31200" cy="3651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13;p15">
            <a:extLst>
              <a:ext uri="{FF2B5EF4-FFF2-40B4-BE49-F238E27FC236}">
                <a16:creationId xmlns:a16="http://schemas.microsoft.com/office/drawing/2014/main" id="{0D85C8F5-35F9-8E00-7885-DF13EAC4312B}"/>
              </a:ext>
            </a:extLst>
          </p:cNvPr>
          <p:cNvCxnSpPr>
            <a:cxnSpLocks/>
          </p:cNvCxnSpPr>
          <p:nvPr userDrawn="1"/>
        </p:nvCxnSpPr>
        <p:spPr>
          <a:xfrm>
            <a:off x="7676899" y="4817650"/>
            <a:ext cx="0" cy="27225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5;p15">
            <a:extLst>
              <a:ext uri="{FF2B5EF4-FFF2-40B4-BE49-F238E27FC236}">
                <a16:creationId xmlns:a16="http://schemas.microsoft.com/office/drawing/2014/main" id="{D8EE2251-58D5-D1F0-ADAD-8829F4E4C8C9}"/>
              </a:ext>
            </a:extLst>
          </p:cNvPr>
          <p:cNvSpPr txBox="1"/>
          <p:nvPr userDrawn="1"/>
        </p:nvSpPr>
        <p:spPr>
          <a:xfrm>
            <a:off x="8449085" y="4784605"/>
            <a:ext cx="377465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CDCB1034-5DEA-4F29-8C12-D42EDE6AD00E}" type="slidenum">
              <a:rPr lang="en-US" sz="1000" b="1" smtClean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Google Shape;112;p15">
            <a:extLst>
              <a:ext uri="{FF2B5EF4-FFF2-40B4-BE49-F238E27FC236}">
                <a16:creationId xmlns:a16="http://schemas.microsoft.com/office/drawing/2014/main" id="{B10E6649-1BD4-3725-F27C-54AF51CB162A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16;p15">
            <a:extLst>
              <a:ext uri="{FF2B5EF4-FFF2-40B4-BE49-F238E27FC236}">
                <a16:creationId xmlns:a16="http://schemas.microsoft.com/office/drawing/2014/main" id="{29E18240-8EF0-299D-9928-D49230BBD72B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F7135844-8154-B2F8-EC9D-8737F6E4AE5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727183" y="4788415"/>
            <a:ext cx="721902" cy="32365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712" r:id="rId3"/>
    <p:sldLayoutId id="2147483699" r:id="rId4"/>
    <p:sldLayoutId id="2147483695" r:id="rId5"/>
    <p:sldLayoutId id="2147483696" r:id="rId6"/>
    <p:sldLayoutId id="2147483697" r:id="rId7"/>
    <p:sldLayoutId id="2147483698" r:id="rId8"/>
    <p:sldLayoutId id="2147483715" r:id="rId9"/>
    <p:sldLayoutId id="2147483716" r:id="rId10"/>
    <p:sldLayoutId id="2147483717" r:id="rId11"/>
    <p:sldLayoutId id="2147483718" r:id="rId12"/>
    <p:sldLayoutId id="214748369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3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3F205-9E88-A9E2-364A-BA50FE2D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9A086-662E-A82A-01CF-F9A16367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74EF-1459-A66C-0DF6-23992A1A2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A8FB0-0A12-4FF5-B17C-C018EB903C41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FA36-FE94-3358-90F8-D5D4BE6B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C10B-C64E-2886-AE21-03D73465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93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tlc/about/tlc-trip-record-data.p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49CB3A3C-5D10-8040-9824-EE6FBEA2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FA8CFF-302E-8E40-0569-24689B69B557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Google Shape;100;p14">
            <a:extLst>
              <a:ext uri="{FF2B5EF4-FFF2-40B4-BE49-F238E27FC236}">
                <a16:creationId xmlns:a16="http://schemas.microsoft.com/office/drawing/2014/main" id="{5F71E016-F88F-19FC-A2C4-026429558465}"/>
              </a:ext>
            </a:extLst>
          </p:cNvPr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F7835E0-71D1-FF25-7AB1-BC4303FC8B4C}"/>
              </a:ext>
            </a:extLst>
          </p:cNvPr>
          <p:cNvSpPr txBox="1"/>
          <p:nvPr/>
        </p:nvSpPr>
        <p:spPr>
          <a:xfrm>
            <a:off x="4572000" y="3668493"/>
            <a:ext cx="4135120" cy="1132961"/>
          </a:xfrm>
          <a:prstGeom prst="rect">
            <a:avLst/>
          </a:prstGeom>
          <a:solidFill>
            <a:srgbClr val="6D1919">
              <a:alpha val="68627"/>
            </a:srgbClr>
          </a:solidFill>
          <a:ln>
            <a:noFill/>
          </a:ln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B6626-A3FD-C190-E9FD-4C31E1FE23A2}"/>
              </a:ext>
            </a:extLst>
          </p:cNvPr>
          <p:cNvGrpSpPr/>
          <p:nvPr/>
        </p:nvGrpSpPr>
        <p:grpSpPr>
          <a:xfrm>
            <a:off x="3239216" y="3651686"/>
            <a:ext cx="1188004" cy="1153007"/>
            <a:chOff x="3738140" y="2395499"/>
            <a:chExt cx="1482850" cy="695400"/>
          </a:xfrm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grpSpPr>
        <p:sp>
          <p:nvSpPr>
            <p:cNvPr id="7" name="Google Shape;104;p14">
              <a:extLst>
                <a:ext uri="{FF2B5EF4-FFF2-40B4-BE49-F238E27FC236}">
                  <a16:creationId xmlns:a16="http://schemas.microsoft.com/office/drawing/2014/main" id="{E670A864-FE39-1AF7-E517-7DCE1BD19F8F}"/>
                </a:ext>
              </a:extLst>
            </p:cNvPr>
            <p:cNvSpPr txBox="1"/>
            <p:nvPr/>
          </p:nvSpPr>
          <p:spPr>
            <a:xfrm>
              <a:off x="3738140" y="2395499"/>
              <a:ext cx="1482844" cy="695400"/>
            </a:xfrm>
            <a:prstGeom prst="rect">
              <a:avLst/>
            </a:prstGeom>
            <a:solidFill>
              <a:srgbClr val="992323">
                <a:alpha val="75686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BF96CD-002B-D21F-3DB3-2717CC8C9985}"/>
                </a:ext>
              </a:extLst>
            </p:cNvPr>
            <p:cNvSpPr txBox="1"/>
            <p:nvPr/>
          </p:nvSpPr>
          <p:spPr>
            <a:xfrm>
              <a:off x="3738147" y="2504490"/>
              <a:ext cx="1482843" cy="53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GROUP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4</a:t>
              </a:r>
              <a:endParaRPr lang="en-US" sz="2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5F01C5-4DC9-BDD0-5231-02488BF1F3A9}"/>
              </a:ext>
            </a:extLst>
          </p:cNvPr>
          <p:cNvSpPr txBox="1"/>
          <p:nvPr/>
        </p:nvSpPr>
        <p:spPr>
          <a:xfrm>
            <a:off x="4608159" y="3802596"/>
            <a:ext cx="4017679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40000"/>
              </a:lnSpc>
              <a:spcAft>
                <a:spcPts val="150"/>
              </a:spcAft>
            </a:pPr>
            <a: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TAXI TRIP ANALYSIS SYSTEM</a:t>
            </a:r>
            <a:b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</a:br>
            <a:r>
              <a:rPr lang="en-US" sz="15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FOR NYC TLC YELLOW TAXI RECORDS</a:t>
            </a:r>
            <a:endParaRPr lang="en-US" sz="15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F8E82-3DC0-AF4D-588C-BC685C4391AF}"/>
              </a:ext>
            </a:extLst>
          </p:cNvPr>
          <p:cNvGrpSpPr/>
          <p:nvPr/>
        </p:nvGrpSpPr>
        <p:grpSpPr>
          <a:xfrm>
            <a:off x="421446" y="208280"/>
            <a:ext cx="4046414" cy="1701800"/>
            <a:chOff x="380806" y="208280"/>
            <a:chExt cx="4046414" cy="1701800"/>
          </a:xfrm>
        </p:grpSpPr>
        <p:sp>
          <p:nvSpPr>
            <p:cNvPr id="99" name="Google Shape;99;p14">
              <a:extLst>
                <a:ext uri="{FF2B5EF4-FFF2-40B4-BE49-F238E27FC236}">
                  <a16:creationId xmlns:a16="http://schemas.microsoft.com/office/drawing/2014/main" id="{764C12B2-E5A8-9C95-F132-4E336D246D78}"/>
                </a:ext>
              </a:extLst>
            </p:cNvPr>
            <p:cNvSpPr txBox="1"/>
            <p:nvPr/>
          </p:nvSpPr>
          <p:spPr>
            <a:xfrm>
              <a:off x="380806" y="208280"/>
              <a:ext cx="4046414" cy="1701800"/>
            </a:xfrm>
            <a:prstGeom prst="rect">
              <a:avLst/>
            </a:prstGeom>
            <a:solidFill>
              <a:srgbClr val="780A0A">
                <a:alpha val="650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id="{650F7268-78C4-2F26-52D1-1D473848B9F3}"/>
                </a:ext>
              </a:extLst>
            </p:cNvPr>
            <p:cNvSpPr txBox="1"/>
            <p:nvPr/>
          </p:nvSpPr>
          <p:spPr>
            <a:xfrm>
              <a:off x="1604756" y="315571"/>
              <a:ext cx="2749923" cy="57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  <a:ea typeface="Lora"/>
                  <a:cs typeface="Aldhabi" panose="020F0502020204030204" pitchFamily="2" charset="-78"/>
                  <a:sym typeface="Lora"/>
                </a:rPr>
                <a:t>IT4043E</a:t>
              </a:r>
              <a:endParaRPr sz="3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ea typeface="Lora"/>
                <a:cs typeface="Aldhabi" panose="020F0502020204030204" pitchFamily="2" charset="-78"/>
                <a:sym typeface="Lora"/>
              </a:endParaRPr>
            </a:p>
          </p:txBody>
        </p:sp>
        <p:sp>
          <p:nvSpPr>
            <p:cNvPr id="103" name="Google Shape;103;p14">
              <a:extLst>
                <a:ext uri="{FF2B5EF4-FFF2-40B4-BE49-F238E27FC236}">
                  <a16:creationId xmlns:a16="http://schemas.microsoft.com/office/drawing/2014/main" id="{55789E97-D964-1992-1377-89E64E995282}"/>
                </a:ext>
              </a:extLst>
            </p:cNvPr>
            <p:cNvSpPr txBox="1"/>
            <p:nvPr/>
          </p:nvSpPr>
          <p:spPr>
            <a:xfrm>
              <a:off x="1604756" y="1061374"/>
              <a:ext cx="2749923" cy="78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Big Data</a:t>
              </a:r>
            </a:p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Storage &amp; Processing</a:t>
              </a:r>
              <a:endParaRPr sz="16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93"/>
                <a:ea typeface="Lora"/>
                <a:cs typeface="Lora"/>
                <a:sym typeface="Lor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571B7AD-6A14-A5FD-AFDF-52CC70E20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536271" y="346227"/>
              <a:ext cx="961805" cy="14430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B97219-8F2C-5CBC-E94A-4766F8560A44}"/>
                </a:ext>
              </a:extLst>
            </p:cNvPr>
            <p:cNvCxnSpPr>
              <a:cxnSpLocks/>
            </p:cNvCxnSpPr>
            <p:nvPr/>
          </p:nvCxnSpPr>
          <p:spPr>
            <a:xfrm>
              <a:off x="2298381" y="997892"/>
              <a:ext cx="1362672" cy="0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>
              <a:outerShdw blurRad="50800" dist="12700" dir="5400000" algn="ctr" rotWithShape="0">
                <a:schemeClr val="tx1">
                  <a:alpha val="7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EDDA85-8EA5-8E23-55BC-9B9FF979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83404"/>
              </p:ext>
            </p:extLst>
          </p:nvPr>
        </p:nvGraphicFramePr>
        <p:xfrm>
          <a:off x="403859" y="929640"/>
          <a:ext cx="8393661" cy="37480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36385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1906292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1433593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  <a:gridCol w="3117391">
                  <a:extLst>
                    <a:ext uri="{9D8B030D-6E8A-4147-A177-3AD203B41FA5}">
                      <a16:colId xmlns:a16="http://schemas.microsoft.com/office/drawing/2014/main" val="3616718270"/>
                    </a:ext>
                  </a:extLst>
                </a:gridCol>
              </a:tblGrid>
              <a:tr h="57741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Business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Question</a:t>
                      </a:r>
                      <a:endParaRPr lang="vi-VN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Why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It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Matters</a:t>
                      </a:r>
                      <a:endParaRPr lang="vi-VN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Needed</a:t>
                      </a:r>
                      <a:endParaRPr lang="vi-VN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How We Will Answer It</a:t>
                      </a:r>
                      <a:endParaRPr lang="en-US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1114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What are the demand patterns (pickup counts, distances, passenger counts) across time and location?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Understand traffic peaks, identify high-demand zones, support resource allocation.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Pickup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timestamps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distance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passenger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ggregate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window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hourly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daily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summaries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in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heatmaps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time-series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-N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1114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Which zones, vendors, or hours contribute most to revenue and profitability?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Helps identify profitable operations, surge periods, and vendor performance.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Fare amount,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extra fees, </a:t>
                      </a:r>
                      <a:b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 ID, pickup/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dropoff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location/time.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window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aggregated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tables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plots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trends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and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profitability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942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Are there operational inefficiencies or anomalies (e.g., unusually long trips, delays, abnormal behaviors)?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Detects potential issues such as routing problems, driver anomalies, or unusual spikes.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 duration, </a:t>
                      </a:r>
                      <a:b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 distance, timestamps, potentially speed-derived metrics.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outliers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simple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thresholds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e.g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., long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duration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mile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anomaly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shows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alerts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anomaly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timelines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Proposing Practical Business Questions to be Solved </a:t>
            </a:r>
          </a:p>
        </p:txBody>
      </p:sp>
    </p:spTree>
    <p:extLst>
      <p:ext uri="{BB962C8B-B14F-4D97-AF65-F5344CB8AC3E}">
        <p14:creationId xmlns:p14="http://schemas.microsoft.com/office/powerpoint/2010/main" val="1141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Architecture &amp; Design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Components and Data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1E324-64ED-4D0B-674E-83C1F0D29A74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id="{781D8824-42D1-9F08-1EA9-0B43BE547819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20265C7F-B1A1-58C2-04F5-80AB907E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AA3E5A-F8BD-C8F4-04BA-644322809876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id="{03727CB4-7A63-858A-D1D8-659CD1E6D28D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86431F-AEA5-C5B1-035A-44006F2C8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3A9582-6873-ABB4-A55A-47C09D940187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ounded Rectangle 18">
              <a:extLst>
                <a:ext uri="{FF2B5EF4-FFF2-40B4-BE49-F238E27FC236}">
                  <a16:creationId xmlns:a16="http://schemas.microsoft.com/office/drawing/2014/main" id="{49F000F3-E43D-A55E-14CC-EE3484B43564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F74BFC-E360-C804-E013-FC380EDF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477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969809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Implementation Details</a:t>
            </a:r>
          </a:p>
          <a:p>
            <a:pPr>
              <a:lnSpc>
                <a:spcPct val="115000"/>
              </a:lnSpc>
            </a:pPr>
            <a:r>
              <a:rPr lang="en-US" sz="1700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 Close-up View of Each Component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77FD8-E026-A19D-8264-0BE94B6CC240}"/>
              </a:ext>
            </a:extLst>
          </p:cNvPr>
          <p:cNvGrpSpPr/>
          <p:nvPr/>
        </p:nvGrpSpPr>
        <p:grpSpPr>
          <a:xfrm>
            <a:off x="6174692" y="380528"/>
            <a:ext cx="2008542" cy="1984772"/>
            <a:chOff x="9804705" y="222566"/>
            <a:chExt cx="1418104" cy="1401322"/>
          </a:xfrm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3E60E619-699B-FE5D-CCDD-E5B9BFCDAB29}"/>
                </a:ext>
              </a:extLst>
            </p:cNvPr>
            <p:cNvSpPr/>
            <p:nvPr/>
          </p:nvSpPr>
          <p:spPr>
            <a:xfrm rot="2684569">
              <a:off x="9814446" y="222566"/>
              <a:ext cx="1398623" cy="14013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50ACEF-D878-C9F5-88EC-8D4FD79B9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7" b="1887"/>
            <a:stretch/>
          </p:blipFill>
          <p:spPr>
            <a:xfrm>
              <a:off x="9804705" y="256400"/>
              <a:ext cx="1418104" cy="1350816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6E008B-1577-4289-8ACE-78042B8A97BB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EC94E7F0-E4DE-52DD-17B5-005373BBD3F8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9465A7-B590-9247-65C3-266AF60A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12B3F9-E39E-7DF7-7D4C-39FF741B2FF8}"/>
              </a:ext>
            </a:extLst>
          </p:cNvPr>
          <p:cNvGrpSpPr/>
          <p:nvPr/>
        </p:nvGrpSpPr>
        <p:grpSpPr>
          <a:xfrm>
            <a:off x="6569026" y="3930259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055173B-D0D1-364E-6C02-E07F945E6C69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70723F-9F9C-1285-6FDE-A7E502764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67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5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 </a:t>
            </a:r>
          </a:p>
          <a:p>
            <a:pPr lvl="0">
              <a:lnSpc>
                <a:spcPct val="115000"/>
              </a:lnSpc>
            </a:pPr>
            <a:r>
              <a:rPr lang="en-US" sz="1600" dirty="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Showcasing Our Dashboard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5C1EE-F925-55A5-5174-56CCF56080E8}"/>
              </a:ext>
            </a:extLst>
          </p:cNvPr>
          <p:cNvGrpSpPr/>
          <p:nvPr/>
        </p:nvGrpSpPr>
        <p:grpSpPr>
          <a:xfrm>
            <a:off x="5607734" y="3068979"/>
            <a:ext cx="1607196" cy="1588176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F3C7F872-744D-3AA3-356C-E21C12A5E66E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6DF031B0-2419-B4EA-3905-477B42B3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D002B2-4724-F1BD-A001-4B785BA20CEA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CB5E312E-58B5-7B06-25B4-20BEB767375F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5AED70-4A9B-CDC8-71C9-B0B480C57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5C184A-AAFC-4C20-EB33-DCE3A4D94247}"/>
              </a:ext>
            </a:extLst>
          </p:cNvPr>
          <p:cNvGrpSpPr/>
          <p:nvPr/>
        </p:nvGrpSpPr>
        <p:grpSpPr>
          <a:xfrm>
            <a:off x="6874701" y="4196872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295502C1-BE66-2672-9742-B64094CC5D62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B58C4F-9945-93B4-98BF-7DE6FF96B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998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526938-3B7D-F642-A55D-321EED19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6AF-279B-EFBE-6EA7-F19C2902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EB6549-F68F-84F4-9B41-F36550892C16}"/>
              </a:ext>
            </a:extLst>
          </p:cNvPr>
          <p:cNvGraphicFramePr>
            <a:graphicFrameLocks noGrp="1"/>
          </p:cNvGraphicFramePr>
          <p:nvPr/>
        </p:nvGraphicFramePr>
        <p:xfrm>
          <a:off x="403859" y="952501"/>
          <a:ext cx="8393661" cy="36457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567940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3654020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3378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Message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Queue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Apache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 and ingest trip events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PySpark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Periodic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aggregation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46162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 Processing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Structured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analytics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Distributed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raw and curated historical data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Database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NoSQL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aggregated results for live querying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738496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Live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static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dashboards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8D2EA-A4E4-C27D-31F5-68F6D3236B79}"/>
              </a:ext>
            </a:extLst>
          </p:cNvPr>
          <p:cNvGraphicFramePr>
            <a:graphicFrameLocks noGrp="1"/>
          </p:cNvGraphicFramePr>
          <p:nvPr/>
        </p:nvGraphicFramePr>
        <p:xfrm>
          <a:off x="403859" y="929641"/>
          <a:ext cx="8393661" cy="3725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567940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3654020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406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Message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Queue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Apache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 and ingest trip events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Structured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analytics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Distributed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raw and curated historical data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Database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NoSQL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aggregated results for live querying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738496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Live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static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dashboards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2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 Pipeline Summary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061A83-97B0-1D69-372E-729118CCD3CF}"/>
              </a:ext>
            </a:extLst>
          </p:cNvPr>
          <p:cNvGraphicFramePr>
            <a:graphicFrameLocks noGrp="1"/>
          </p:cNvGraphicFramePr>
          <p:nvPr/>
        </p:nvGraphicFramePr>
        <p:xfrm>
          <a:off x="394221" y="952501"/>
          <a:ext cx="8355559" cy="36042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0699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223126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4361734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4567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Stage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Input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Ingestion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TLC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Yellow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Taxi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CSV/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Parquet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producer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simulates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 Layer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 (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Batch (aggregations, caching, joins)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246162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</a:t>
                      </a:r>
                      <a:r>
                        <a:rPr lang="vi-V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topic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Streaming (watermark, UDF, window ops)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Cassandra/HDFS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Architecture Diagram</a:t>
            </a:r>
            <a:endParaRPr lang="vi-V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8DA53C-E1E1-8536-0CBC-7CAFAF5BC5CD}"/>
              </a:ext>
            </a:extLst>
          </p:cNvPr>
          <p:cNvSpPr/>
          <p:nvPr/>
        </p:nvSpPr>
        <p:spPr>
          <a:xfrm>
            <a:off x="4709533" y="2571748"/>
            <a:ext cx="3897758" cy="1928775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chemeClr val="accent5">
                <a:alpha val="4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40091-34AB-31A4-FAB2-B2E950D849F6}"/>
              </a:ext>
            </a:extLst>
          </p:cNvPr>
          <p:cNvSpPr/>
          <p:nvPr/>
        </p:nvSpPr>
        <p:spPr>
          <a:xfrm>
            <a:off x="6845636" y="2694942"/>
            <a:ext cx="1542256" cy="1173979"/>
          </a:xfrm>
          <a:prstGeom prst="rect">
            <a:avLst/>
          </a:prstGeom>
          <a:solidFill>
            <a:srgbClr val="FAD8D8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740052-8485-5548-46FD-2CB992B83477}"/>
              </a:ext>
            </a:extLst>
          </p:cNvPr>
          <p:cNvSpPr/>
          <p:nvPr/>
        </p:nvSpPr>
        <p:spPr>
          <a:xfrm>
            <a:off x="4942364" y="2691101"/>
            <a:ext cx="1542256" cy="117397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6D76F-853F-D115-89BA-EF232E883EC1}"/>
              </a:ext>
            </a:extLst>
          </p:cNvPr>
          <p:cNvSpPr/>
          <p:nvPr/>
        </p:nvSpPr>
        <p:spPr>
          <a:xfrm>
            <a:off x="736538" y="2571749"/>
            <a:ext cx="3732175" cy="1928775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A503C-4100-A895-1B8D-2631664F4019}"/>
              </a:ext>
            </a:extLst>
          </p:cNvPr>
          <p:cNvGrpSpPr/>
          <p:nvPr/>
        </p:nvGrpSpPr>
        <p:grpSpPr>
          <a:xfrm>
            <a:off x="736539" y="1184604"/>
            <a:ext cx="1479396" cy="877760"/>
            <a:chOff x="1055649" y="2206228"/>
            <a:chExt cx="1970049" cy="11688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5AE05-8F3B-6229-6369-8F5D1D03A543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5" name="Picture 2" descr="Redesigning the NYC Taxis Logo - YouTube">
              <a:extLst>
                <a:ext uri="{FF2B5EF4-FFF2-40B4-BE49-F238E27FC236}">
                  <a16:creationId xmlns:a16="http://schemas.microsoft.com/office/drawing/2014/main" id="{F0792447-DDB6-F33A-92C8-D12220C2F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CFBBE5-0E7B-D2A9-593A-F96F451CEA1B}"/>
              </a:ext>
            </a:extLst>
          </p:cNvPr>
          <p:cNvGrpSpPr/>
          <p:nvPr/>
        </p:nvGrpSpPr>
        <p:grpSpPr>
          <a:xfrm>
            <a:off x="981866" y="2730791"/>
            <a:ext cx="988742" cy="1101024"/>
            <a:chOff x="3456878" y="2787716"/>
            <a:chExt cx="988742" cy="11010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CA8E408-C1CF-F851-F33A-A3F6A8D23260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id="{5F9468C7-7E4E-CE6B-EE60-F49683DA9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7F00969-1494-4463-DD05-8A63654A8348}"/>
              </a:ext>
            </a:extLst>
          </p:cNvPr>
          <p:cNvSpPr/>
          <p:nvPr/>
        </p:nvSpPr>
        <p:spPr>
          <a:xfrm>
            <a:off x="2658488" y="2796901"/>
            <a:ext cx="1478682" cy="968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Picture 6" descr="Understanding the Apache Spark Streaming - NashTech Blog">
            <a:extLst>
              <a:ext uri="{FF2B5EF4-FFF2-40B4-BE49-F238E27FC236}">
                <a16:creationId xmlns:a16="http://schemas.microsoft.com/office/drawing/2014/main" id="{42EDD889-4D0C-5A9D-269C-CEBA2309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87" y="2862887"/>
            <a:ext cx="1326684" cy="8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69A9FB-7DB3-F3B4-3119-2D01AC542C02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476237" y="2062364"/>
            <a:ext cx="0" cy="66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pache Cassandra - Wikipedia">
            <a:extLst>
              <a:ext uri="{FF2B5EF4-FFF2-40B4-BE49-F238E27FC236}">
                <a16:creationId xmlns:a16="http://schemas.microsoft.com/office/drawing/2014/main" id="{8D1CBB31-041D-D2BC-CBF3-6DC89BA89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259" y="2800349"/>
            <a:ext cx="1292735" cy="957263"/>
          </a:xfrm>
          <a:prstGeom prst="rect">
            <a:avLst/>
          </a:prstGeom>
        </p:spPr>
      </p:pic>
      <p:pic>
        <p:nvPicPr>
          <p:cNvPr id="34" name="Picture 33" descr="Grafana - Wikipedia">
            <a:extLst>
              <a:ext uri="{FF2B5EF4-FFF2-40B4-BE49-F238E27FC236}">
                <a16:creationId xmlns:a16="http://schemas.microsoft.com/office/drawing/2014/main" id="{9D747450-06E6-8DD7-E743-C54B17C28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749" y="2731686"/>
            <a:ext cx="1002030" cy="10259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7CD685D-CBA0-8741-501D-17DAC4E3BC5C}"/>
              </a:ext>
            </a:extLst>
          </p:cNvPr>
          <p:cNvSpPr txBox="1"/>
          <p:nvPr/>
        </p:nvSpPr>
        <p:spPr>
          <a:xfrm>
            <a:off x="1112392" y="3994274"/>
            <a:ext cx="278886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Real-time Streaming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59535C-813B-47B2-5AE9-8B74AA422DEA}"/>
              </a:ext>
            </a:extLst>
          </p:cNvPr>
          <p:cNvSpPr txBox="1"/>
          <p:nvPr/>
        </p:nvSpPr>
        <p:spPr>
          <a:xfrm>
            <a:off x="5283629" y="3994274"/>
            <a:ext cx="276299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Serving Layer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0B9F64-D198-566E-4CCF-97D7D81FE0E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1970608" y="3281303"/>
            <a:ext cx="687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027562-C475-DD06-CAEE-DC1ACB8382F4}"/>
              </a:ext>
            </a:extLst>
          </p:cNvPr>
          <p:cNvCxnSpPr>
            <a:cxnSpLocks/>
            <a:stCxn id="29" idx="3"/>
            <a:endCxn id="21" idx="1"/>
          </p:cNvCxnSpPr>
          <p:nvPr/>
        </p:nvCxnSpPr>
        <p:spPr>
          <a:xfrm flipV="1">
            <a:off x="4137170" y="3278091"/>
            <a:ext cx="805194" cy="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AD2A7A-4037-09FA-7141-639D24BC4C8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484620" y="3278091"/>
            <a:ext cx="36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1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A1B27-BD9D-AE67-8971-9EAB4F1E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F974FE7-A926-53AF-A096-DDF43EE23D1F}"/>
              </a:ext>
            </a:extLst>
          </p:cNvPr>
          <p:cNvSpPr/>
          <p:nvPr/>
        </p:nvSpPr>
        <p:spPr>
          <a:xfrm>
            <a:off x="565813" y="970547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9000"/>
            </a:schemeClr>
          </a:solidFill>
          <a:ln w="19050">
            <a:solidFill>
              <a:schemeClr val="accent1">
                <a:alpha val="3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Source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CFA07-B996-30E4-22B3-45D54F13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 dirty="0"/>
              <a:t>Architecture Diagram – Lambda Architecture</a:t>
            </a:r>
            <a:endParaRPr lang="vi-V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0D7C55-8AEE-C97B-DB34-0EF6EE61F596}"/>
              </a:ext>
            </a:extLst>
          </p:cNvPr>
          <p:cNvGrpSpPr/>
          <p:nvPr/>
        </p:nvGrpSpPr>
        <p:grpSpPr>
          <a:xfrm>
            <a:off x="1089499" y="3644970"/>
            <a:ext cx="1147188" cy="680653"/>
            <a:chOff x="1055649" y="2206228"/>
            <a:chExt cx="1970049" cy="11688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8D6670-8FB8-AE0F-27E7-D7B030392BFA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bIns="137160"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6" name="Picture 2" descr="Redesigning the NYC Taxis Logo - YouTube">
              <a:extLst>
                <a:ext uri="{FF2B5EF4-FFF2-40B4-BE49-F238E27FC236}">
                  <a16:creationId xmlns:a16="http://schemas.microsoft.com/office/drawing/2014/main" id="{F7A360F2-EB45-6533-E695-69B1D80F3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44735E-4781-2264-5FB6-CFF6F061F29E}"/>
              </a:ext>
            </a:extLst>
          </p:cNvPr>
          <p:cNvGrpSpPr/>
          <p:nvPr/>
        </p:nvGrpSpPr>
        <p:grpSpPr>
          <a:xfrm>
            <a:off x="1279737" y="1343541"/>
            <a:ext cx="766713" cy="853782"/>
            <a:chOff x="3456878" y="2787716"/>
            <a:chExt cx="988742" cy="11010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6A2731-B501-D5E6-3BC7-5793CC99894C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id="{D3167828-68AB-BA27-2F99-5BF67AC51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5EBE0C-403D-0E87-795E-3466961463DB}"/>
              </a:ext>
            </a:extLst>
          </p:cNvPr>
          <p:cNvCxnSpPr>
            <a:cxnSpLocks/>
          </p:cNvCxnSpPr>
          <p:nvPr/>
        </p:nvCxnSpPr>
        <p:spPr>
          <a:xfrm flipV="1">
            <a:off x="1663093" y="2197323"/>
            <a:ext cx="1" cy="14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B1343A-1557-4B73-786A-5F997C16F55D}"/>
              </a:ext>
            </a:extLst>
          </p:cNvPr>
          <p:cNvSpPr txBox="1"/>
          <p:nvPr/>
        </p:nvSpPr>
        <p:spPr>
          <a:xfrm>
            <a:off x="1713265" y="2652431"/>
            <a:ext cx="63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JSON</a:t>
            </a:r>
            <a:endParaRPr lang="vi-VN" sz="105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76CDBB-C023-EC84-A041-457FA5AF8671}"/>
              </a:ext>
            </a:extLst>
          </p:cNvPr>
          <p:cNvSpPr/>
          <p:nvPr/>
        </p:nvSpPr>
        <p:spPr>
          <a:xfrm>
            <a:off x="3395685" y="962883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Speed Layer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98D32F-C1AD-F437-E6FA-1F348BA51214}"/>
              </a:ext>
            </a:extLst>
          </p:cNvPr>
          <p:cNvSpPr/>
          <p:nvPr/>
        </p:nvSpPr>
        <p:spPr>
          <a:xfrm>
            <a:off x="6225557" y="970547"/>
            <a:ext cx="2194560" cy="3584827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Batch Layer</a:t>
            </a:r>
            <a:endParaRPr kumimoji="0" lang="en-US" sz="1400" b="1" i="0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6F7DED-4C9C-C2C1-683B-2964D8C1792B}"/>
              </a:ext>
            </a:extLst>
          </p:cNvPr>
          <p:cNvGrpSpPr/>
          <p:nvPr/>
        </p:nvGrpSpPr>
        <p:grpSpPr>
          <a:xfrm>
            <a:off x="3948757" y="1418797"/>
            <a:ext cx="1079970" cy="707576"/>
            <a:chOff x="3578543" y="1535943"/>
            <a:chExt cx="1146634" cy="75125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34748A-28F8-4FA7-6D5B-684E29DE062D}"/>
                </a:ext>
              </a:extLst>
            </p:cNvPr>
            <p:cNvSpPr/>
            <p:nvPr/>
          </p:nvSpPr>
          <p:spPr>
            <a:xfrm>
              <a:off x="3578543" y="1535943"/>
              <a:ext cx="1146634" cy="7512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2" name="Picture 6" descr="Understanding the Apache Spark Streaming - NashTech Blog">
              <a:extLst>
                <a:ext uri="{FF2B5EF4-FFF2-40B4-BE49-F238E27FC236}">
                  <a16:creationId xmlns:a16="http://schemas.microsoft.com/office/drawing/2014/main" id="{0507D5B4-BAD1-4601-D524-9B72A5E11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476" y="1584471"/>
              <a:ext cx="1028768" cy="648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75F049-4D4D-F8E6-870D-62D8C2947449}"/>
              </a:ext>
            </a:extLst>
          </p:cNvPr>
          <p:cNvSpPr txBox="1"/>
          <p:nvPr/>
        </p:nvSpPr>
        <p:spPr>
          <a:xfrm>
            <a:off x="2654864" y="1498621"/>
            <a:ext cx="766713" cy="246221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Stream</a:t>
            </a:r>
            <a:endParaRPr lang="vi-VN" sz="1000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DA98B6-6BA5-84AC-DF4B-AA0C397F2DCB}"/>
              </a:ext>
            </a:extLst>
          </p:cNvPr>
          <p:cNvGrpSpPr/>
          <p:nvPr/>
        </p:nvGrpSpPr>
        <p:grpSpPr>
          <a:xfrm>
            <a:off x="3953603" y="2444614"/>
            <a:ext cx="1079970" cy="822082"/>
            <a:chOff x="4881633" y="2725113"/>
            <a:chExt cx="1195932" cy="9103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E83018-AAB2-9DC2-D48D-CB79FB493D6B}"/>
                </a:ext>
              </a:extLst>
            </p:cNvPr>
            <p:cNvSpPr/>
            <p:nvPr/>
          </p:nvSpPr>
          <p:spPr>
            <a:xfrm>
              <a:off x="4881633" y="2725113"/>
              <a:ext cx="1195932" cy="910354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3" name="Picture 42" descr="Apache Cassandra - Wikipedia">
              <a:extLst>
                <a:ext uri="{FF2B5EF4-FFF2-40B4-BE49-F238E27FC236}">
                  <a16:creationId xmlns:a16="http://schemas.microsoft.com/office/drawing/2014/main" id="{85F8D6AC-7351-99DD-839A-C0CCE22F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8378" y="2809139"/>
              <a:ext cx="1002443" cy="74230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04C960-6136-AE89-A8A3-167D13E7B1A5}"/>
              </a:ext>
            </a:extLst>
          </p:cNvPr>
          <p:cNvGrpSpPr/>
          <p:nvPr/>
        </p:nvGrpSpPr>
        <p:grpSpPr>
          <a:xfrm>
            <a:off x="3948757" y="3576916"/>
            <a:ext cx="1079970" cy="822082"/>
            <a:chOff x="6357513" y="2728092"/>
            <a:chExt cx="1195932" cy="91035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A95168-AD65-7CEF-86B7-C42F7488F047}"/>
                </a:ext>
              </a:extLst>
            </p:cNvPr>
            <p:cNvSpPr/>
            <p:nvPr/>
          </p:nvSpPr>
          <p:spPr>
            <a:xfrm>
              <a:off x="6357513" y="2728092"/>
              <a:ext cx="1195932" cy="910354"/>
            </a:xfrm>
            <a:prstGeom prst="rect">
              <a:avLst/>
            </a:prstGeom>
            <a:solidFill>
              <a:srgbClr val="FAD8D8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6" name="Picture 45" descr="Grafana - Wikipedia">
              <a:extLst>
                <a:ext uri="{FF2B5EF4-FFF2-40B4-BE49-F238E27FC236}">
                  <a16:creationId xmlns:a16="http://schemas.microsoft.com/office/drawing/2014/main" id="{BE2A5D42-95F9-986E-355C-46DCE137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6970" y="2756584"/>
              <a:ext cx="777017" cy="795547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A539E4-A584-7011-1CBB-403E08A93938}"/>
              </a:ext>
            </a:extLst>
          </p:cNvPr>
          <p:cNvCxnSpPr>
            <a:cxnSpLocks/>
            <a:stCxn id="31" idx="2"/>
            <a:endCxn id="42" idx="0"/>
          </p:cNvCxnSpPr>
          <p:nvPr/>
        </p:nvCxnSpPr>
        <p:spPr>
          <a:xfrm>
            <a:off x="4488742" y="2126373"/>
            <a:ext cx="4846" cy="318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987E2A86-E9FE-5C1E-FBC7-327FBC7D3BB3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2046450" y="1770432"/>
            <a:ext cx="1902307" cy="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58F306C6-2233-C8D7-B1A2-D7A52EC93F41}"/>
              </a:ext>
            </a:extLst>
          </p:cNvPr>
          <p:cNvSpPr txBox="1"/>
          <p:nvPr/>
        </p:nvSpPr>
        <p:spPr>
          <a:xfrm>
            <a:off x="4488741" y="2143338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Aggregates</a:t>
            </a:r>
            <a:endParaRPr lang="vi-VN" sz="1000" b="1" dirty="0"/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75287120-986C-1DAF-74AB-A54F49463CDA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4488742" y="3266696"/>
            <a:ext cx="4846" cy="31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A7684B93-75DE-6D31-996A-A5131B76E710}"/>
              </a:ext>
            </a:extLst>
          </p:cNvPr>
          <p:cNvSpPr txBox="1"/>
          <p:nvPr/>
        </p:nvSpPr>
        <p:spPr>
          <a:xfrm>
            <a:off x="4500586" y="3273660"/>
            <a:ext cx="913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Query</a:t>
            </a:r>
            <a:endParaRPr lang="vi-VN" sz="1000" b="1" dirty="0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C20FB3F2-3D28-B83E-6177-17B4DDE8D45B}"/>
              </a:ext>
            </a:extLst>
          </p:cNvPr>
          <p:cNvGrpSpPr/>
          <p:nvPr/>
        </p:nvGrpSpPr>
        <p:grpSpPr>
          <a:xfrm>
            <a:off x="6804223" y="2447980"/>
            <a:ext cx="1079970" cy="858444"/>
            <a:chOff x="6936966" y="2498897"/>
            <a:chExt cx="1079970" cy="858444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FD3D566F-DFA6-EC5D-595F-8902EDA464BA}"/>
                </a:ext>
              </a:extLst>
            </p:cNvPr>
            <p:cNvSpPr/>
            <p:nvPr/>
          </p:nvSpPr>
          <p:spPr>
            <a:xfrm>
              <a:off x="6936966" y="2498897"/>
              <a:ext cx="1079970" cy="85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Spark Batch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id="{D7AE982F-C0A5-DA06-6D0E-C15866101D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/>
            <a:srcRect l="19755" t="21307" r="19755" b="17707"/>
            <a:stretch>
              <a:fillRect/>
            </a:stretch>
          </p:blipFill>
          <p:spPr bwMode="auto">
            <a:xfrm>
              <a:off x="6987137" y="2550233"/>
              <a:ext cx="979628" cy="56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F8FBD17C-090F-48F5-5DC3-E0F2C61DED65}"/>
              </a:ext>
            </a:extLst>
          </p:cNvPr>
          <p:cNvGrpSpPr/>
          <p:nvPr/>
        </p:nvGrpSpPr>
        <p:grpSpPr>
          <a:xfrm>
            <a:off x="6804224" y="3622110"/>
            <a:ext cx="1079970" cy="779772"/>
            <a:chOff x="6804224" y="3644970"/>
            <a:chExt cx="1079970" cy="779772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65CE8BEB-94F4-D3D2-ED9A-232B8A1C51D6}"/>
                </a:ext>
              </a:extLst>
            </p:cNvPr>
            <p:cNvSpPr/>
            <p:nvPr/>
          </p:nvSpPr>
          <p:spPr>
            <a:xfrm>
              <a:off x="6804224" y="3644970"/>
              <a:ext cx="1079970" cy="779772"/>
            </a:xfrm>
            <a:prstGeom prst="rect">
              <a:avLst/>
            </a:prstGeom>
            <a:solidFill>
              <a:srgbClr val="F7D9F9"/>
            </a:solidFill>
            <a:ln w="19050">
              <a:solidFill>
                <a:srgbClr val="66116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Scheduler</a:t>
              </a:r>
              <a:endParaRPr lang="vi-V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48" name="Graphic 1047" descr="Clock with solid fill">
              <a:extLst>
                <a:ext uri="{FF2B5EF4-FFF2-40B4-BE49-F238E27FC236}">
                  <a16:creationId xmlns:a16="http://schemas.microsoft.com/office/drawing/2014/main" id="{7B10BCB5-538C-2F9F-BC55-3437551D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0321" y="3657108"/>
              <a:ext cx="547774" cy="547774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C120D86B-0A42-0E48-956F-C05401BCA6F5}"/>
              </a:ext>
            </a:extLst>
          </p:cNvPr>
          <p:cNvGrpSpPr/>
          <p:nvPr/>
        </p:nvGrpSpPr>
        <p:grpSpPr>
          <a:xfrm>
            <a:off x="6804223" y="1445588"/>
            <a:ext cx="1079970" cy="610793"/>
            <a:chOff x="4881633" y="2725112"/>
            <a:chExt cx="1195932" cy="676378"/>
          </a:xfrm>
        </p:grpSpPr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9FC4A9A7-C2DC-4A01-CFD6-DE2AAB869E8C}"/>
                </a:ext>
              </a:extLst>
            </p:cNvPr>
            <p:cNvSpPr/>
            <p:nvPr/>
          </p:nvSpPr>
          <p:spPr>
            <a:xfrm>
              <a:off x="4881633" y="2725112"/>
              <a:ext cx="1195932" cy="676378"/>
            </a:xfrm>
            <a:prstGeom prst="rect">
              <a:avLst/>
            </a:prstGeom>
            <a:solidFill>
              <a:srgbClr val="D6D6FE"/>
            </a:solidFill>
            <a:ln w="19050">
              <a:solidFill>
                <a:srgbClr val="03035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b" anchorCtr="0"/>
            <a:lstStyle/>
            <a:p>
              <a:pPr algn="ctr"/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Hadoop HDFS</a:t>
              </a:r>
              <a:endParaRPr lang="vi-V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4BA8FE1B-E0C5-A3CD-4B2F-78BB2F00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4043" t="24826" r="14043" b="24826"/>
            <a:stretch>
              <a:fillRect/>
            </a:stretch>
          </p:blipFill>
          <p:spPr>
            <a:xfrm>
              <a:off x="4978378" y="2808628"/>
              <a:ext cx="1002443" cy="375137"/>
            </a:xfrm>
            <a:prstGeom prst="rect">
              <a:avLst/>
            </a:prstGeom>
          </p:spPr>
        </p:pic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F6DB5B97-01CA-147F-B427-B673A8B9D67C}"/>
              </a:ext>
            </a:extLst>
          </p:cNvPr>
          <p:cNvSpPr txBox="1"/>
          <p:nvPr/>
        </p:nvSpPr>
        <p:spPr>
          <a:xfrm>
            <a:off x="5374892" y="1489374"/>
            <a:ext cx="1083166" cy="246221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Raw Dump</a:t>
            </a:r>
            <a:endParaRPr lang="vi-VN" sz="1000" b="1" dirty="0"/>
          </a:p>
        </p:txBody>
      </p: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752FDE82-CEE0-6395-8758-8FEB4B3F8524}"/>
              </a:ext>
            </a:extLst>
          </p:cNvPr>
          <p:cNvCxnSpPr>
            <a:cxnSpLocks/>
          </p:cNvCxnSpPr>
          <p:nvPr/>
        </p:nvCxnSpPr>
        <p:spPr>
          <a:xfrm flipV="1">
            <a:off x="5028727" y="1750985"/>
            <a:ext cx="1775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D5104A5B-4415-D393-33E3-6D035880366F}"/>
              </a:ext>
            </a:extLst>
          </p:cNvPr>
          <p:cNvCxnSpPr>
            <a:cxnSpLocks/>
            <a:stCxn id="1046" idx="0"/>
            <a:endCxn id="1043" idx="2"/>
          </p:cNvCxnSpPr>
          <p:nvPr/>
        </p:nvCxnSpPr>
        <p:spPr>
          <a:xfrm flipH="1" flipV="1">
            <a:off x="7344208" y="3306424"/>
            <a:ext cx="1" cy="3156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50D4456-ACCE-A3D3-0F14-78294F16C3A5}"/>
              </a:ext>
            </a:extLst>
          </p:cNvPr>
          <p:cNvSpPr txBox="1"/>
          <p:nvPr/>
        </p:nvSpPr>
        <p:spPr>
          <a:xfrm>
            <a:off x="7359392" y="3336486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Trigger</a:t>
            </a:r>
            <a:endParaRPr lang="vi-VN" sz="1000" b="1" dirty="0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8ABF2366-C059-2040-C967-05F3C7540754}"/>
              </a:ext>
            </a:extLst>
          </p:cNvPr>
          <p:cNvSpPr txBox="1"/>
          <p:nvPr/>
        </p:nvSpPr>
        <p:spPr>
          <a:xfrm>
            <a:off x="7344208" y="2132294"/>
            <a:ext cx="967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Read</a:t>
            </a:r>
            <a:endParaRPr lang="vi-VN" sz="1000" b="1" dirty="0"/>
          </a:p>
        </p:txBody>
      </p: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78B44908-9816-843D-8B13-35081480BD62}"/>
              </a:ext>
            </a:extLst>
          </p:cNvPr>
          <p:cNvCxnSpPr>
            <a:cxnSpLocks/>
            <a:stCxn id="1043" idx="0"/>
            <a:endCxn id="1054" idx="2"/>
          </p:cNvCxnSpPr>
          <p:nvPr/>
        </p:nvCxnSpPr>
        <p:spPr>
          <a:xfrm flipV="1">
            <a:off x="7344208" y="2056381"/>
            <a:ext cx="0" cy="39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5E0F8F51-E984-8F08-E1B6-74DD8DE68C13}"/>
              </a:ext>
            </a:extLst>
          </p:cNvPr>
          <p:cNvCxnSpPr>
            <a:cxnSpLocks/>
          </p:cNvCxnSpPr>
          <p:nvPr/>
        </p:nvCxnSpPr>
        <p:spPr>
          <a:xfrm flipH="1" flipV="1">
            <a:off x="5031150" y="2855655"/>
            <a:ext cx="1770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TextBox 1079">
            <a:extLst>
              <a:ext uri="{FF2B5EF4-FFF2-40B4-BE49-F238E27FC236}">
                <a16:creationId xmlns:a16="http://schemas.microsoft.com/office/drawing/2014/main" id="{E155EFAC-F2F3-798D-B710-2ED8700B2F8F}"/>
              </a:ext>
            </a:extLst>
          </p:cNvPr>
          <p:cNvSpPr txBox="1"/>
          <p:nvPr/>
        </p:nvSpPr>
        <p:spPr>
          <a:xfrm>
            <a:off x="5374892" y="2571750"/>
            <a:ext cx="1083166" cy="246221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Correct</a:t>
            </a:r>
            <a:endParaRPr lang="vi-VN" sz="1000" b="1" dirty="0"/>
          </a:p>
        </p:txBody>
      </p:sp>
    </p:spTree>
    <p:extLst>
      <p:ext uri="{BB962C8B-B14F-4D97-AF65-F5344CB8AC3E}">
        <p14:creationId xmlns:p14="http://schemas.microsoft.com/office/powerpoint/2010/main" val="34400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FCE4-AAAD-77DF-E8A0-34B70A69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EA9FF-8C74-DB42-32E2-4B41146F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58180"/>
            <a:ext cx="8520600" cy="299993"/>
          </a:xfrm>
        </p:spPr>
        <p:txBody>
          <a:bodyPr>
            <a:noAutofit/>
          </a:bodyPr>
          <a:lstStyle/>
          <a:p>
            <a:r>
              <a:rPr lang="en-US" sz="1400" dirty="0"/>
              <a:t>Project Progress So Far</a:t>
            </a:r>
            <a:endParaRPr lang="vi-V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C9785-6F01-686A-23B0-0B27E1A69585}"/>
              </a:ext>
            </a:extLst>
          </p:cNvPr>
          <p:cNvSpPr txBox="1"/>
          <p:nvPr/>
        </p:nvSpPr>
        <p:spPr>
          <a:xfrm>
            <a:off x="361720" y="2024556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00" dirty="0">
                <a:solidFill>
                  <a:srgbClr val="4F4F4F"/>
                </a:solidFill>
              </a:rPr>
              <a:t>2.  Data Pipeline Prototype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9AE54-78BC-52C3-2FEB-468BD166F3D1}"/>
              </a:ext>
            </a:extLst>
          </p:cNvPr>
          <p:cNvSpPr txBox="1"/>
          <p:nvPr/>
        </p:nvSpPr>
        <p:spPr>
          <a:xfrm>
            <a:off x="660080" y="2369386"/>
            <a:ext cx="7364523" cy="11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 dirty="0"/>
              <a:t>Built a minimal end-to-end working prototype of the pipeline.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Kafka: </a:t>
            </a:r>
            <a:r>
              <a:rPr lang="en-US" sz="1300" b="0" dirty="0"/>
              <a:t>Implemented producer and consumer to simulate streaming data flow.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Spark: </a:t>
            </a:r>
            <a:r>
              <a:rPr lang="en-US" sz="1300" b="0" dirty="0"/>
              <a:t>Conducted initial transformations to validate batch/stream processing logic.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Cassandra: </a:t>
            </a:r>
            <a:r>
              <a:rPr lang="en-US" sz="1300" b="0" dirty="0"/>
              <a:t>Designed and tested a basic schema for storing processed records.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62A7FE-36E0-189D-9A0B-96C58B057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</a:t>
            </a: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</a:t>
            </a: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Setup</a:t>
            </a:r>
            <a:endParaRPr lang="vi-VN" altLang="vi-VN" sz="1500" b="1" dirty="0">
              <a:solidFill>
                <a:srgbClr val="4F4F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EB91D878-F8CE-5432-575F-86FA27BE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9" y="1336526"/>
            <a:ext cx="736452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Containerized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run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Docker-based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12F5-FEDD-3D01-97B0-739F71CC393E}"/>
              </a:ext>
            </a:extLst>
          </p:cNvPr>
          <p:cNvSpPr txBox="1"/>
          <p:nvPr/>
        </p:nvSpPr>
        <p:spPr>
          <a:xfrm>
            <a:off x="361720" y="3638817"/>
            <a:ext cx="53308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00" dirty="0">
                <a:solidFill>
                  <a:srgbClr val="4F4F4F"/>
                </a:solidFill>
              </a:rPr>
              <a:t>3. </a:t>
            </a:r>
            <a:r>
              <a:rPr lang="vi-VN" sz="1500" dirty="0">
                <a:solidFill>
                  <a:srgbClr val="4F4F4F"/>
                </a:solidFill>
              </a:rPr>
              <a:t> </a:t>
            </a:r>
            <a:r>
              <a:rPr lang="vi-VN" sz="1500" dirty="0" err="1">
                <a:solidFill>
                  <a:srgbClr val="4F4F4F"/>
                </a:solidFill>
              </a:rPr>
              <a:t>Monitoring</a:t>
            </a:r>
            <a:r>
              <a:rPr lang="vi-VN" sz="1500" dirty="0">
                <a:solidFill>
                  <a:srgbClr val="4F4F4F"/>
                </a:solidFill>
              </a:rPr>
              <a:t> &amp; </a:t>
            </a:r>
            <a:r>
              <a:rPr lang="vi-VN" sz="1500" dirty="0" err="1">
                <a:solidFill>
                  <a:srgbClr val="4F4F4F"/>
                </a:solidFill>
              </a:rPr>
              <a:t>Visualization</a:t>
            </a:r>
            <a:r>
              <a:rPr lang="vi-VN" sz="1500" dirty="0">
                <a:solidFill>
                  <a:srgbClr val="4F4F4F"/>
                </a:solidFill>
              </a:rPr>
              <a:t> </a:t>
            </a:r>
            <a:r>
              <a:rPr lang="vi-VN" sz="1500" dirty="0" err="1">
                <a:solidFill>
                  <a:srgbClr val="4F4F4F"/>
                </a:solidFill>
              </a:rPr>
              <a:t>Setup</a:t>
            </a:r>
            <a:endParaRPr lang="en-US" sz="1500" dirty="0">
              <a:solidFill>
                <a:srgbClr val="4F4F4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D8F4B-A525-86E1-775E-554557BA3096}"/>
              </a:ext>
            </a:extLst>
          </p:cNvPr>
          <p:cNvSpPr txBox="1"/>
          <p:nvPr/>
        </p:nvSpPr>
        <p:spPr>
          <a:xfrm>
            <a:off x="660080" y="3975898"/>
            <a:ext cx="8391441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 dirty="0"/>
              <a:t>Created an initial Grafana dashboard to visualize pipeline metrics and output.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 dirty="0"/>
              <a:t>Integrated Grafana with the underlying data source for real-time updates.</a:t>
            </a:r>
          </a:p>
        </p:txBody>
      </p:sp>
    </p:spTree>
    <p:extLst>
      <p:ext uri="{BB962C8B-B14F-4D97-AF65-F5344CB8AC3E}">
        <p14:creationId xmlns:p14="http://schemas.microsoft.com/office/powerpoint/2010/main" val="375270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Motivation &amp; Problem Definition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DC6417-BB8B-E431-FB70-468C8C13C0CE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B40734CB-3B4D-9F5E-04FA-EA615FA34DD8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95B5A468-8CDA-9B96-3C89-A3B950527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C120BD-2625-7E26-3AB8-9EE6C3B62865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199BEB5-6075-D011-4F1B-732F8578B28A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459F86-ABC4-073C-9DEE-3FDFC15AB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E3B4C-B7FE-9F9A-248F-3077BB4FE39E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06D8B7BB-1E49-167C-7C69-DD17D34FC24F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F002F6-524A-8682-85F0-D2B47ECAB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2392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0A1-2096-C118-12A4-F33F1820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6CE6-D547-8736-5F75-FF3DDC8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963"/>
          <a:stretch>
            <a:fillRect/>
          </a:stretch>
        </p:blipFill>
        <p:spPr>
          <a:xfrm>
            <a:off x="588937" y="903031"/>
            <a:ext cx="7966126" cy="3742558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71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9103-D1A4-95B5-D5DF-9832147C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5850-F54E-5BDB-AE93-9324F03B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4860-7B26-9ACE-A9FB-5BA6CDE2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443" y="1387663"/>
            <a:ext cx="8707136" cy="2618647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7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122E-FB6B-015B-EC0A-6488A25C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5A39-2FCD-A9C8-9D64-B40567B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EADE-DDDC-3E8C-B723-2A853FA5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9400" y="1040587"/>
            <a:ext cx="7505200" cy="3498780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3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B2802-7722-5C73-739C-145D2540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BC0B-0C45-750E-B322-29EE1C4C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732CD-2B74-CD7D-5A19-068EAB3D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138" y="901103"/>
            <a:ext cx="7909725" cy="3810382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0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2881D-6166-9DC7-5892-04DA9538D14E}"/>
              </a:ext>
            </a:extLst>
          </p:cNvPr>
          <p:cNvSpPr txBox="1"/>
          <p:nvPr/>
        </p:nvSpPr>
        <p:spPr>
          <a:xfrm>
            <a:off x="361720" y="2232066"/>
            <a:ext cx="5330883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450" dirty="0">
                <a:solidFill>
                  <a:srgbClr val="4F4F4F"/>
                </a:solidFill>
              </a:rPr>
              <a:t>2. Expand Analytics &amp; Aggregation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16BA9-0EBA-8AF1-E35A-FB79F3D9EB4B}"/>
              </a:ext>
            </a:extLst>
          </p:cNvPr>
          <p:cNvSpPr txBox="1"/>
          <p:nvPr/>
        </p:nvSpPr>
        <p:spPr>
          <a:xfrm>
            <a:off x="660078" y="2550155"/>
            <a:ext cx="7364523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Implement full aggregation workflows (revenue, demand patterns, anomalies).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Optimize Spark transformations for throughput and stability.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Add windowed aggregations and zone-level metrics based on final requirements.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70A560-C1F4-BCAB-CC5E-15C9EC12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66866"/>
            <a:ext cx="5425440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Finalize</a:t>
            </a: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</a:t>
            </a: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  <a:endParaRPr lang="vi-VN" altLang="vi-VN" sz="1450" b="1" dirty="0">
              <a:solidFill>
                <a:srgbClr val="4F4F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439465-B71E-3736-1CA0-CCC1369F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8" y="1280719"/>
            <a:ext cx="7364523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aligned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correctness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small-scale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ingestion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6A10-9B07-A17F-7380-BC78E4194E68}"/>
              </a:ext>
            </a:extLst>
          </p:cNvPr>
          <p:cNvSpPr txBox="1"/>
          <p:nvPr/>
        </p:nvSpPr>
        <p:spPr>
          <a:xfrm>
            <a:off x="354100" y="3486059"/>
            <a:ext cx="53308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450" dirty="0">
                <a:solidFill>
                  <a:srgbClr val="4F4F4F"/>
                </a:solidFill>
              </a:rPr>
              <a:t>3. </a:t>
            </a:r>
            <a:r>
              <a:rPr lang="vi-VN" sz="1450" dirty="0" err="1">
                <a:solidFill>
                  <a:srgbClr val="4F4F4F"/>
                </a:solidFill>
              </a:rPr>
              <a:t>Complete</a:t>
            </a:r>
            <a:r>
              <a:rPr lang="vi-VN" sz="1450" dirty="0">
                <a:solidFill>
                  <a:srgbClr val="4F4F4F"/>
                </a:solidFill>
              </a:rPr>
              <a:t> </a:t>
            </a:r>
            <a:r>
              <a:rPr lang="vi-VN" sz="1450" dirty="0" err="1">
                <a:solidFill>
                  <a:srgbClr val="4F4F4F"/>
                </a:solidFill>
              </a:rPr>
              <a:t>Dashboard</a:t>
            </a:r>
            <a:r>
              <a:rPr lang="vi-VN" sz="1450" dirty="0">
                <a:solidFill>
                  <a:srgbClr val="4F4F4F"/>
                </a:solidFill>
              </a:rPr>
              <a:t> &amp; </a:t>
            </a:r>
            <a:r>
              <a:rPr lang="vi-VN" sz="1450" dirty="0" err="1">
                <a:solidFill>
                  <a:srgbClr val="4F4F4F"/>
                </a:solidFill>
              </a:rPr>
              <a:t>Visualization</a:t>
            </a:r>
            <a:r>
              <a:rPr lang="vi-VN" sz="1450" dirty="0">
                <a:solidFill>
                  <a:srgbClr val="4F4F4F"/>
                </a:solidFill>
              </a:rPr>
              <a:t> </a:t>
            </a:r>
            <a:r>
              <a:rPr lang="vi-VN" sz="1450" dirty="0" err="1">
                <a:solidFill>
                  <a:srgbClr val="4F4F4F"/>
                </a:solidFill>
              </a:rPr>
              <a:t>Integration</a:t>
            </a:r>
            <a:endParaRPr lang="en-US" sz="1450" dirty="0">
              <a:solidFill>
                <a:srgbClr val="4F4F4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CB5DC-2EE3-EB78-3990-0EB1739E79F7}"/>
              </a:ext>
            </a:extLst>
          </p:cNvPr>
          <p:cNvSpPr txBox="1"/>
          <p:nvPr/>
        </p:nvSpPr>
        <p:spPr>
          <a:xfrm>
            <a:off x="660080" y="3809224"/>
            <a:ext cx="7364521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Connect Grafana to the finalized Cassandra </a:t>
            </a:r>
            <a:r>
              <a:rPr lang="en-US" sz="1250" b="0" dirty="0" err="1"/>
              <a:t>datasource</a:t>
            </a:r>
            <a:r>
              <a:rPr lang="en-US" sz="1250" b="0" dirty="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Build dynamic and drill-down dashboards for each business question.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Implement visual alerts (e.g., anomaly spikes, peak demand periods).</a:t>
            </a:r>
          </a:p>
        </p:txBody>
      </p:sp>
    </p:spTree>
    <p:extLst>
      <p:ext uri="{BB962C8B-B14F-4D97-AF65-F5344CB8AC3E}">
        <p14:creationId xmlns:p14="http://schemas.microsoft.com/office/powerpoint/2010/main" val="30510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F9B6260B-506F-A83E-B38E-1DE2CEFB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6FA523-BAA2-2E1B-593A-7EAB092A5BAA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4" name="Google Shape;514;p28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1670950" y="1019175"/>
            <a:ext cx="5761200" cy="3057600"/>
          </a:xfrm>
          <a:prstGeom prst="rect">
            <a:avLst/>
          </a:prstGeom>
          <a:solidFill>
            <a:srgbClr val="9A0D0D">
              <a:alpha val="5848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2398800" y="1972800"/>
            <a:ext cx="43464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5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/>
              <a:t>Defining features of our problem</a:t>
            </a:r>
            <a:endParaRPr lang="vi-VN" sz="14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1FC6064-851E-9EC7-BE3B-05C62551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50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vi-VN" altLang="vi-VN" sz="155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D4DA5-37A6-8603-16D8-83876EBE6D08}"/>
              </a:ext>
            </a:extLst>
          </p:cNvPr>
          <p:cNvSpPr txBox="1"/>
          <p:nvPr/>
        </p:nvSpPr>
        <p:spPr>
          <a:xfrm>
            <a:off x="361720" y="2045188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50"/>
              <a:t>Motivation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8CB58E-0A64-00A6-B17B-62589DAEB951}"/>
              </a:ext>
            </a:extLst>
          </p:cNvPr>
          <p:cNvGrpSpPr/>
          <p:nvPr/>
        </p:nvGrpSpPr>
        <p:grpSpPr>
          <a:xfrm>
            <a:off x="5379720" y="1021075"/>
            <a:ext cx="3410180" cy="2346274"/>
            <a:chOff x="5452861" y="1037910"/>
            <a:chExt cx="3410180" cy="2346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6F143D-8499-2ECE-7486-F3F2AA71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7" t="396" r="996" b="396"/>
            <a:stretch>
              <a:fillRect/>
            </a:stretch>
          </p:blipFill>
          <p:spPr>
            <a:xfrm>
              <a:off x="5717022" y="1037910"/>
              <a:ext cx="3020060" cy="1685152"/>
            </a:xfrm>
            <a:prstGeom prst="rect">
              <a:avLst/>
            </a:prstGeom>
            <a:ln>
              <a:noFill/>
            </a:ln>
            <a:effectLst>
              <a:outerShdw blurRad="88900" dist="76200" dir="2700000" sx="99000" sy="99000" algn="tl" rotWithShape="0">
                <a:srgbClr val="333333">
                  <a:alpha val="39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F87B65-34B4-3072-8B7F-5F0ED0E6BDD7}"/>
                </a:ext>
              </a:extLst>
            </p:cNvPr>
            <p:cNvSpPr txBox="1"/>
            <p:nvPr/>
          </p:nvSpPr>
          <p:spPr>
            <a:xfrm>
              <a:off x="5452861" y="2864298"/>
              <a:ext cx="3410180" cy="519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NYC TLC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Taxi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publicly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avaliable</a:t>
              </a:r>
              <a:b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https://www.nyc.gov/site/tlc/</a:t>
              </a:r>
              <a:endParaRPr lang="vi-VN" altLang="vi-VN" sz="1200" i="1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D4CD54-AB0F-6C7A-AB05-C233D2967BD0}"/>
              </a:ext>
            </a:extLst>
          </p:cNvPr>
          <p:cNvGrpSpPr/>
          <p:nvPr/>
        </p:nvGrpSpPr>
        <p:grpSpPr>
          <a:xfrm>
            <a:off x="361720" y="3581400"/>
            <a:ext cx="8420560" cy="965407"/>
            <a:chOff x="361720" y="3611880"/>
            <a:chExt cx="8420560" cy="9654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2B15AD-CA73-FA8E-265C-7259D0A470FD}"/>
                </a:ext>
              </a:extLst>
            </p:cNvPr>
            <p:cNvSpPr/>
            <p:nvPr/>
          </p:nvSpPr>
          <p:spPr>
            <a:xfrm>
              <a:off x="1931440" y="3611880"/>
              <a:ext cx="6850840" cy="965407"/>
            </a:xfrm>
            <a:prstGeom prst="rect">
              <a:avLst/>
            </a:prstGeom>
            <a:solidFill>
              <a:schemeClr val="bg2">
                <a:lumMod val="10000"/>
                <a:lumOff val="90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Design and implement a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scalable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data-processing architecture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capable of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ingesting, storing, and analyzing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NYC Taxi Trip data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to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extract useful statistics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and insights in real time or near-real time.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8FEFAC-66D1-AFD6-5EAF-1795817A27FB}"/>
                </a:ext>
              </a:extLst>
            </p:cNvPr>
            <p:cNvSpPr/>
            <p:nvPr/>
          </p:nvSpPr>
          <p:spPr>
            <a:xfrm>
              <a:off x="361720" y="3611880"/>
              <a:ext cx="1386840" cy="965407"/>
            </a:xfrm>
            <a:prstGeom prst="rect">
              <a:avLst/>
            </a:prstGeom>
            <a:solidFill>
              <a:schemeClr val="bg2">
                <a:lumMod val="25000"/>
                <a:lumOff val="75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  <a:spcAft>
                  <a:spcPts val="200"/>
                </a:spcAft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Definition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6F7EEF9-5FA8-6443-6274-4992AB209003}"/>
              </a:ext>
            </a:extLst>
          </p:cNvPr>
          <p:cNvSpPr txBox="1"/>
          <p:nvPr/>
        </p:nvSpPr>
        <p:spPr>
          <a:xfrm>
            <a:off x="623917" y="2410410"/>
            <a:ext cx="4702866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Understand city-wide taxi demand patterns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Optimize routes, fares, fleet allocation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Applying Big Data storage &amp; processing techniques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069E502-6DBF-AF33-254B-B15BE613A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17" y="1341427"/>
            <a:ext cx="478628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Yellow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Taxi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  <a:endParaRPr lang="vi-VN" altLang="vi-VN" sz="13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Millions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(2009 –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6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130CA-1A84-9B64-6886-9EC5C6BA800B}"/>
              </a:ext>
            </a:extLst>
          </p:cNvPr>
          <p:cNvSpPr txBox="1"/>
          <p:nvPr/>
        </p:nvSpPr>
        <p:spPr>
          <a:xfrm>
            <a:off x="7368540" y="3467100"/>
            <a:ext cx="1552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Points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US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Yellow Taxi Trip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39B30-B7E7-8805-EE83-7D8313D5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0" y="970006"/>
            <a:ext cx="6668480" cy="3325408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CED316-9F7C-A76D-15B1-E87AC9EFB88E}"/>
              </a:ext>
            </a:extLst>
          </p:cNvPr>
          <p:cNvSpPr/>
          <p:nvPr/>
        </p:nvSpPr>
        <p:spPr>
          <a:xfrm>
            <a:off x="732500" y="4353367"/>
            <a:ext cx="1926880" cy="32433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5C5A2-5D5B-5207-00F2-F5D6CA15152E}"/>
              </a:ext>
            </a:extLst>
          </p:cNvPr>
          <p:cNvSpPr/>
          <p:nvPr/>
        </p:nvSpPr>
        <p:spPr>
          <a:xfrm>
            <a:off x="2717020" y="4357860"/>
            <a:ext cx="612920" cy="324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0F2B0-C7F3-4B41-2D30-F46F9F7BF89F}"/>
              </a:ext>
            </a:extLst>
          </p:cNvPr>
          <p:cNvSpPr/>
          <p:nvPr/>
        </p:nvSpPr>
        <p:spPr>
          <a:xfrm>
            <a:off x="3387580" y="4353367"/>
            <a:ext cx="2685560" cy="324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Fares &amp; Fees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1AD21-1CDA-5742-D8F8-A9001B2A5C61}"/>
              </a:ext>
            </a:extLst>
          </p:cNvPr>
          <p:cNvSpPr/>
          <p:nvPr/>
        </p:nvSpPr>
        <p:spPr>
          <a:xfrm>
            <a:off x="6130780" y="4353367"/>
            <a:ext cx="894860" cy="3243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0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2AC98-482C-2148-4EA4-C9B201C5B0E4}"/>
              </a:ext>
            </a:extLst>
          </p:cNvPr>
          <p:cNvSpPr txBox="1"/>
          <p:nvPr/>
        </p:nvSpPr>
        <p:spPr>
          <a:xfrm>
            <a:off x="7368540" y="3159323"/>
            <a:ext cx="155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</a:t>
            </a:r>
            <a:r>
              <a:rPr lang="vi-VN" altLang="vi-VN" sz="1400" b="1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</a:t>
            </a:r>
            <a:endParaRPr lang="en-US" altLang="vi-VN" sz="1400" b="1" i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F3570E-A5B7-6565-72D4-E1A7C273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971D6-ED16-0816-EB12-7A819CFC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36B46-6E76-79C4-057D-B7E21832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" t="-179" r="65667" b="69771"/>
          <a:stretch>
            <a:fillRect/>
          </a:stretch>
        </p:blipFill>
        <p:spPr>
          <a:xfrm>
            <a:off x="2039412" y="968226"/>
            <a:ext cx="5065176" cy="2580914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880BFF-FC56-5123-B491-593891ADE784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8916E-CDC7-E9E6-D0AA-7A8D906F6056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Time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(Zone ID)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1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6CCF43-6F88-C4FF-2CB8-531CA9FA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2994C-494E-66BD-E731-18302F62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745AE-8369-9248-DE41-4E216744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19" t="1104" r="55811" b="78908"/>
          <a:stretch>
            <a:fillRect/>
          </a:stretch>
        </p:blipFill>
        <p:spPr>
          <a:xfrm>
            <a:off x="3337560" y="937260"/>
            <a:ext cx="2468880" cy="2544836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AA4ADE-2DCF-9254-BC9B-E96CD7EFC5C5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 Info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D5ECF-D7D0-F3D3-5A96-BE38F516C90B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Passengers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Miles Travelled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3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61B12E-2ADD-4F90-2103-ECFB84E6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4AC84-F855-C3D1-A396-D0B51210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DBC3D-528E-06E7-4DAB-4939AA03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88" t="207" r="14250" b="69924"/>
          <a:stretch>
            <a:fillRect/>
          </a:stretch>
        </p:blipFill>
        <p:spPr>
          <a:xfrm>
            <a:off x="1103967" y="1005840"/>
            <a:ext cx="6936067" cy="2491740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A21A2E-434D-B15A-2706-A68AE61C8E4A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&amp;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09E4C9-3F2D-242F-DB3A-BA962CA21ED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Payment Information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various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5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C84D15-DD1D-4A66-0441-B49E39C4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6EFA34-353F-8362-B584-7643B680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19FB3-AC28-31DD-47DE-8FC7113D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835" t="401" r="-7" b="74480"/>
          <a:stretch>
            <a:fillRect/>
          </a:stretch>
        </p:blipFill>
        <p:spPr>
          <a:xfrm>
            <a:off x="3084021" y="928103"/>
            <a:ext cx="2975957" cy="2630437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FC721-0652-C30B-BAA2-15D1A92FD92E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7D076-4137-69EE-6A9E-A3CF267C843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Miscancellaneous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6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791D-1144-E5A7-A0FC-6A1EA5B1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2DB29-6E38-CE3C-BCA1-06F5EFE0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Dataset Coverage &amp; Qualitative Analysis</a:t>
            </a:r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0F157D-BD96-CEC4-52B9-62984D9B03BB}"/>
              </a:ext>
            </a:extLst>
          </p:cNvPr>
          <p:cNvGrpSpPr/>
          <p:nvPr/>
        </p:nvGrpSpPr>
        <p:grpSpPr>
          <a:xfrm>
            <a:off x="383600" y="2827506"/>
            <a:ext cx="8376800" cy="1629999"/>
            <a:chOff x="269300" y="2690346"/>
            <a:chExt cx="8376800" cy="1629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EB2488-A056-ED9E-093A-47AE903DC3B6}"/>
                </a:ext>
              </a:extLst>
            </p:cNvPr>
            <p:cNvSpPr txBox="1"/>
            <p:nvPr/>
          </p:nvSpPr>
          <p:spPr>
            <a:xfrm>
              <a:off x="497900" y="3130852"/>
              <a:ext cx="8148200" cy="1189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defTabSz="914400" eaLnBrk="0" fontAlgn="base" latinLnBrk="0" hangingPunct="0">
                <a:spcBef>
                  <a:spcPct val="0"/>
                </a:spcBef>
                <a:spcAft>
                  <a:spcPts val="1200"/>
                </a:spcAft>
                <a:buClrTx/>
                <a:buSzTx/>
                <a:tabLst/>
                <a:defRPr kumimoji="0" sz="1800" b="1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4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 typeface="Arial" panose="020B0604020202020204" pitchFamily="34" charset="0"/>
                <a:buChar char="•"/>
                <a:defRPr kumimoji="0" sz="160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</a:lstStyle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volume</a:t>
              </a:r>
              <a:r>
                <a:rPr lang="en-US" sz="1300" b="0"/>
                <a:t> (hundreds of millions of rows) </a:t>
              </a:r>
              <a:r>
                <a:rPr lang="vi-VN" altLang="vi-VN" sz="1300" b="0"/>
                <a:t>–</a:t>
              </a:r>
              <a:r>
                <a:rPr lang="en-US" sz="1300" b="0"/>
                <a:t> ideal for distributed storage like HDFS.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Continuous </a:t>
              </a:r>
              <a:r>
                <a:rPr lang="en-US" sz="1300"/>
                <a:t>velocity</a:t>
              </a:r>
              <a:r>
                <a:rPr lang="en-US" sz="1300" b="0"/>
                <a:t> (can simulate real-time ingestion) </a:t>
              </a:r>
              <a:r>
                <a:rPr lang="vi-VN" altLang="vi-VN" sz="1300" b="0"/>
                <a:t>–</a:t>
              </a:r>
              <a:r>
                <a:rPr lang="en-US" sz="1300" b="0"/>
                <a:t> fits Kafka streaming.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Diverse </a:t>
              </a:r>
              <a:r>
                <a:rPr lang="en-US" sz="1300"/>
                <a:t>variety</a:t>
              </a:r>
              <a:r>
                <a:rPr lang="en-US" sz="1300" b="0"/>
                <a:t> (categorical, numerical, temporal data) </a:t>
              </a:r>
              <a:r>
                <a:rPr lang="vi-VN" altLang="vi-VN" sz="1300" b="0"/>
                <a:t>–</a:t>
              </a:r>
              <a:r>
                <a:rPr lang="en-US" sz="1300" b="0"/>
                <a:t> good for multi-perspective analytics.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veracity</a:t>
              </a:r>
              <a:r>
                <a:rPr lang="en-US" sz="1300" b="0"/>
                <a:t> (official, regulated data) </a:t>
              </a:r>
              <a:r>
                <a:rPr lang="vi-VN" altLang="vi-VN" sz="1300" b="0"/>
                <a:t>–</a:t>
              </a:r>
              <a:r>
                <a:rPr lang="en-US" sz="1300" b="0"/>
                <a:t> reliable for decision-making.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90ADB0-4108-E313-CAB4-E1720EEA5416}"/>
                </a:ext>
              </a:extLst>
            </p:cNvPr>
            <p:cNvSpPr txBox="1"/>
            <p:nvPr/>
          </p:nvSpPr>
          <p:spPr>
            <a:xfrm>
              <a:off x="269300" y="2690346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55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Qualitative Features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D067D3-F075-BC4C-2BA2-D41F12FB1168}"/>
              </a:ext>
            </a:extLst>
          </p:cNvPr>
          <p:cNvGrpSpPr/>
          <p:nvPr/>
        </p:nvGrpSpPr>
        <p:grpSpPr>
          <a:xfrm>
            <a:off x="383600" y="942169"/>
            <a:ext cx="7479260" cy="1854230"/>
            <a:chOff x="269300" y="805009"/>
            <a:chExt cx="7479260" cy="18542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FBD902-621D-BA22-C5AA-03149F57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00" y="1248083"/>
              <a:ext cx="7250660" cy="1411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Temporal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2009 –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Spatial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All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five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boroughs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York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City</a:t>
              </a:r>
              <a:endPara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Granularity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Each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(~55MB)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contails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millions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trip-level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records</a:t>
              </a:r>
              <a:endPara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Format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Parquet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files</a:t>
              </a:r>
              <a:br>
                <a:rPr lang="vi-VN" altLang="vi-VN" sz="125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b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will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real-time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events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subset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vi-VN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ABC3EF-8B97-835A-8BD8-50D6297277AC}"/>
                </a:ext>
              </a:extLst>
            </p:cNvPr>
            <p:cNvSpPr txBox="1"/>
            <p:nvPr/>
          </p:nvSpPr>
          <p:spPr>
            <a:xfrm>
              <a:off x="269300" y="805009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55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Coverage</a:t>
              </a:r>
              <a:endParaRPr kumimoji="0" lang="en-US" sz="155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4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1f29843e8ac4d45406af06b52520b3c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538e848a4ef82a849cbeb2e47d53969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1F0D9-DE9F-4799-8926-290552A7BA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8A8EB7-5458-4283-9E48-E03419ADF4EF}">
  <ds:schemaRefs>
    <ds:schemaRef ds:uri="1c1e4822-5b82-4cb4-a39e-28e929ec74cb"/>
    <ds:schemaRef ds:uri="c80d803b-ee30-4cf1-8997-d5dbef288d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BE44C1A-A791-4C65-957A-1C2341486A2D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1187</Words>
  <Application>Microsoft Office PowerPoint</Application>
  <PresentationFormat>On-screen Show (16:9)</PresentationFormat>
  <Paragraphs>185</Paragraphs>
  <Slides>25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Lora</vt:lpstr>
      <vt:lpstr>Times New Roman</vt:lpstr>
      <vt:lpstr>Trebuchet MS</vt:lpstr>
      <vt:lpstr>Arial</vt:lpstr>
      <vt:lpstr>Aptos Display</vt:lpstr>
      <vt:lpstr>Montserrat</vt:lpstr>
      <vt:lpstr>Open Sans</vt:lpstr>
      <vt:lpstr>Aptos</vt:lpstr>
      <vt:lpstr>Wingdings 3</vt:lpstr>
      <vt:lpstr>Simple Light</vt:lpstr>
      <vt:lpstr>Facet</vt:lpstr>
      <vt:lpstr>Custom Design</vt:lpstr>
      <vt:lpstr>PowerPoint Presentation</vt:lpstr>
      <vt:lpstr>PowerPoint Presentation</vt:lpstr>
      <vt:lpstr>Defining features of our problem</vt:lpstr>
      <vt:lpstr>Dataset Description</vt:lpstr>
      <vt:lpstr>Dataset Description</vt:lpstr>
      <vt:lpstr>Dataset Description</vt:lpstr>
      <vt:lpstr>Dataset Description</vt:lpstr>
      <vt:lpstr>Dataset Description</vt:lpstr>
      <vt:lpstr>Dataset Coverage &amp; Qualitative Analysis</vt:lpstr>
      <vt:lpstr>Proposing Practical Business Questions to be Solved </vt:lpstr>
      <vt:lpstr>PowerPoint Presentation</vt:lpstr>
      <vt:lpstr>PowerPoint Presentation</vt:lpstr>
      <vt:lpstr>PowerPoint Presentation</vt:lpstr>
      <vt:lpstr>Components Overview</vt:lpstr>
      <vt:lpstr>Components Overview</vt:lpstr>
      <vt:lpstr>Data Pipeline Summary</vt:lpstr>
      <vt:lpstr>Architecture Diagram</vt:lpstr>
      <vt:lpstr>Architecture Diagram – Lambda Architecture</vt:lpstr>
      <vt:lpstr>Project Progress So Far</vt:lpstr>
      <vt:lpstr>Demonstration of our Work</vt:lpstr>
      <vt:lpstr>Demonstration of our Work</vt:lpstr>
      <vt:lpstr>Demonstration of our Work</vt:lpstr>
      <vt:lpstr>Demonstration of our Work</vt:lpstr>
      <vt:lpstr>Components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Nguyễn</dc:creator>
  <cp:lastModifiedBy>Nguyen Minh Duc 20225437</cp:lastModifiedBy>
  <cp:revision>5</cp:revision>
  <dcterms:modified xsi:type="dcterms:W3CDTF">2026-01-04T14:37:32Z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